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7" r:id="rId4"/>
    <p:sldId id="278" r:id="rId5"/>
    <p:sldId id="287" r:id="rId6"/>
    <p:sldId id="258" r:id="rId7"/>
    <p:sldId id="260" r:id="rId8"/>
    <p:sldId id="285" r:id="rId9"/>
    <p:sldId id="283" r:id="rId10"/>
    <p:sldId id="261" r:id="rId11"/>
    <p:sldId id="266" r:id="rId12"/>
    <p:sldId id="263" r:id="rId13"/>
    <p:sldId id="284" r:id="rId14"/>
    <p:sldId id="269" r:id="rId15"/>
    <p:sldId id="281" r:id="rId16"/>
    <p:sldId id="274" r:id="rId17"/>
    <p:sldId id="265" r:id="rId18"/>
    <p:sldId id="291" r:id="rId19"/>
    <p:sldId id="276" r:id="rId20"/>
    <p:sldId id="282" r:id="rId21"/>
    <p:sldId id="262" r:id="rId22"/>
    <p:sldId id="271" r:id="rId23"/>
    <p:sldId id="286" r:id="rId24"/>
    <p:sldId id="277" r:id="rId25"/>
    <p:sldId id="289" r:id="rId26"/>
    <p:sldId id="292" r:id="rId27"/>
    <p:sldId id="290" r:id="rId28"/>
    <p:sldId id="272" r:id="rId29"/>
    <p:sldId id="270" r:id="rId30"/>
    <p:sldId id="275" r:id="rId31"/>
    <p:sldId id="279" r:id="rId32"/>
    <p:sldId id="280" r:id="rId33"/>
    <p:sldId id="273" r:id="rId34"/>
    <p:sldId id="26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FF0066"/>
    <a:srgbClr val="FF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81" y="-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6E2C0-6A42-48A3-BDB1-E64D040551F7}" type="datetimeFigureOut">
              <a:rPr lang="en-GB" smtClean="0"/>
              <a:t>04/02/2020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10F4A-A455-4B69-8301-004366712F9C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C8F67-60E2-4743-B806-E646E3C1F451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C8F67-60E2-4743-B806-E646E3C1F451}" type="slidenum">
              <a:rPr lang="en-GB" smtClean="0"/>
              <a:pPr/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C8F67-60E2-4743-B806-E646E3C1F451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C8F67-60E2-4743-B806-E646E3C1F451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chive.org/details/command_lin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bian.org/doc/manuals/securing-debian-howto/" TargetMode="External"/><Relationship Id="rId2" Type="http://schemas.openxmlformats.org/officeDocument/2006/relationships/hyperlink" Target="https://www.raspberrypi.org/documentation/linux/usage/users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mazon.com/alexa/console/avs/home" TargetMode="External"/><Relationship Id="rId2" Type="http://schemas.openxmlformats.org/officeDocument/2006/relationships/hyperlink" Target="https://developer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hyperlink" Target="https://developer.amazon.com/en-US/docs/alexa/alexa-voice-service/set-up-raspberry-pi.html" TargetMode="External"/><Relationship Id="rId4" Type="http://schemas.openxmlformats.org/officeDocument/2006/relationships/hyperlink" Target="https://amazon.com/us/cod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category/286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alisonaird@me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sdcard.org/downloads/formatter_4" TargetMode="External"/><Relationship Id="rId4" Type="http://schemas.openxmlformats.org/officeDocument/2006/relationships/hyperlink" Target="https://www.raspberrypi.org/downloads/noobs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GB" sz="2000" i="1" dirty="0" smtClean="0">
                <a:solidFill>
                  <a:schemeClr val="bg1">
                    <a:lumMod val="50000"/>
                  </a:schemeClr>
                </a:solidFill>
              </a:rPr>
              <a:t>Introduction to </a:t>
            </a:r>
            <a:r>
              <a:rPr lang="en-GB" sz="1600" dirty="0" smtClean="0"/>
              <a:t/>
            </a:r>
            <a:br>
              <a:rPr lang="en-GB" sz="1600" dirty="0" smtClean="0"/>
            </a:br>
            <a:r>
              <a:rPr lang="en-GB" sz="5400" b="1" dirty="0" smtClean="0">
                <a:solidFill>
                  <a:srgbClr val="CC0066"/>
                </a:solidFill>
              </a:rPr>
              <a:t>Raspberry Pi</a:t>
            </a:r>
            <a:endParaRPr lang="en-GB" sz="5400" b="1" dirty="0">
              <a:solidFill>
                <a:srgbClr val="CC006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5562600"/>
            <a:ext cx="4191000" cy="457200"/>
          </a:xfrm>
        </p:spPr>
        <p:txBody>
          <a:bodyPr>
            <a:normAutofit fontScale="85000" lnSpcReduction="20000"/>
          </a:bodyPr>
          <a:lstStyle/>
          <a:p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Adobe Fan Heiti Std B" pitchFamily="34" charset="-128"/>
                <a:ea typeface="Adobe Fan Heiti Std B" pitchFamily="34" charset="-128"/>
              </a:rPr>
              <a:t>Alison Aird</a:t>
            </a:r>
            <a:endParaRPr lang="en-GB" i="1" dirty="0">
              <a:solidFill>
                <a:schemeClr val="bg1">
                  <a:lumMod val="50000"/>
                </a:schemeClr>
              </a:solidFill>
              <a:latin typeface="Adobe Fan Heiti Std B" pitchFamily="34" charset="-128"/>
              <a:ea typeface="Adobe Fan Heiti Std B" pitchFamily="34" charset="-128"/>
            </a:endParaRPr>
          </a:p>
        </p:txBody>
      </p:sp>
      <p:pic>
        <p:nvPicPr>
          <p:cNvPr id="1026" name="Picture 2" descr="Image result for raspberry 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286000"/>
            <a:ext cx="3962400" cy="2889776"/>
          </a:xfrm>
          <a:prstGeom prst="rect">
            <a:avLst/>
          </a:prstGeom>
          <a:noFill/>
        </p:spPr>
      </p:pic>
      <p:pic>
        <p:nvPicPr>
          <p:cNvPr id="1027" name="Picture 3" descr="C:\Users\aliso\Desktop\Raspberry_P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609600"/>
            <a:ext cx="993019" cy="1251204"/>
          </a:xfrm>
          <a:prstGeom prst="rect">
            <a:avLst/>
          </a:prstGeom>
          <a:noFill/>
        </p:spPr>
      </p:pic>
      <p:pic>
        <p:nvPicPr>
          <p:cNvPr id="6" name="Picture 2" descr="C:\Users\aliso\Desktop\RaspberryPie.jpg"/>
          <p:cNvPicPr>
            <a:picLocks noChangeAspect="1" noChangeArrowheads="1"/>
          </p:cNvPicPr>
          <p:nvPr/>
        </p:nvPicPr>
        <p:blipFill>
          <a:blip r:embed="rId4" cstate="print"/>
          <a:srcRect l="25581" t="6196" r="3488"/>
          <a:stretch>
            <a:fillRect/>
          </a:stretch>
        </p:blipFill>
        <p:spPr bwMode="auto">
          <a:xfrm>
            <a:off x="1066800" y="2667000"/>
            <a:ext cx="2865482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Open a terminal window: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Home directory is /home/pi</a:t>
            </a:r>
          </a:p>
          <a:p>
            <a:pPr>
              <a:buNone/>
            </a:pPr>
            <a:endParaRPr lang="en-GB" dirty="0" smtClean="0"/>
          </a:p>
          <a:p>
            <a:pPr lvl="2">
              <a:buNone/>
            </a:pPr>
            <a:r>
              <a:rPr lang="en-GB" b="1" dirty="0" err="1" smtClean="0"/>
              <a:t>sudo</a:t>
            </a:r>
            <a:r>
              <a:rPr lang="en-GB" dirty="0" smtClean="0"/>
              <a:t> = when used before a command, runs it as </a:t>
            </a:r>
            <a:r>
              <a:rPr lang="en-GB" dirty="0" err="1" smtClean="0"/>
              <a:t>superuser</a:t>
            </a:r>
            <a:r>
              <a:rPr lang="en-GB" dirty="0" smtClean="0"/>
              <a:t> </a:t>
            </a:r>
          </a:p>
          <a:p>
            <a:pPr lvl="2">
              <a:buNone/>
            </a:pPr>
            <a:r>
              <a:rPr lang="en-GB" b="1" dirty="0" err="1" smtClean="0"/>
              <a:t>ls</a:t>
            </a:r>
            <a:r>
              <a:rPr lang="en-GB" b="1" dirty="0" smtClean="0"/>
              <a:t> </a:t>
            </a:r>
            <a:r>
              <a:rPr lang="en-GB" dirty="0" smtClean="0"/>
              <a:t> =  list files in the current directory (</a:t>
            </a:r>
            <a:r>
              <a:rPr lang="en-GB" dirty="0" err="1" smtClean="0"/>
              <a:t>ls</a:t>
            </a:r>
            <a:r>
              <a:rPr lang="en-GB" dirty="0" smtClean="0"/>
              <a:t> -al gives full details and hidden files)</a:t>
            </a:r>
          </a:p>
          <a:p>
            <a:pPr lvl="2">
              <a:buNone/>
            </a:pPr>
            <a:r>
              <a:rPr lang="en-GB" b="1" dirty="0" err="1" smtClean="0"/>
              <a:t>cd</a:t>
            </a:r>
            <a:r>
              <a:rPr lang="en-GB" b="1" dirty="0" smtClean="0"/>
              <a:t> &lt;location&gt; </a:t>
            </a:r>
            <a:r>
              <a:rPr lang="en-GB" dirty="0" smtClean="0"/>
              <a:t>= change directory to &lt;location&gt; (</a:t>
            </a:r>
            <a:r>
              <a:rPr lang="en-GB" dirty="0" err="1" smtClean="0"/>
              <a:t>cd</a:t>
            </a:r>
            <a:r>
              <a:rPr lang="en-GB" dirty="0" smtClean="0"/>
              <a:t> .. moves to directory above)</a:t>
            </a:r>
          </a:p>
          <a:p>
            <a:pPr lvl="2">
              <a:buNone/>
            </a:pPr>
            <a:r>
              <a:rPr lang="en-GB" b="1" dirty="0" err="1" smtClean="0"/>
              <a:t>pwd</a:t>
            </a:r>
            <a:r>
              <a:rPr lang="en-GB" b="1" dirty="0" smtClean="0"/>
              <a:t> </a:t>
            </a:r>
            <a:r>
              <a:rPr lang="en-GB" dirty="0" smtClean="0"/>
              <a:t>= gives your present working directory</a:t>
            </a:r>
          </a:p>
          <a:p>
            <a:pPr lvl="2">
              <a:buNone/>
            </a:pPr>
            <a:r>
              <a:rPr lang="en-GB" b="1" dirty="0" err="1" smtClean="0"/>
              <a:t>nano</a:t>
            </a:r>
            <a:r>
              <a:rPr lang="en-GB" b="1" dirty="0" smtClean="0"/>
              <a:t> newfile.txt </a:t>
            </a:r>
            <a:r>
              <a:rPr lang="en-GB" dirty="0" smtClean="0"/>
              <a:t>= open a new file “newfile.txt” in the “</a:t>
            </a:r>
            <a:r>
              <a:rPr lang="en-GB" dirty="0" err="1" smtClean="0"/>
              <a:t>nano</a:t>
            </a:r>
            <a:r>
              <a:rPr lang="en-GB" dirty="0" smtClean="0"/>
              <a:t>” text editor</a:t>
            </a:r>
          </a:p>
          <a:p>
            <a:pPr lvl="2">
              <a:buNone/>
            </a:pPr>
            <a:r>
              <a:rPr lang="en-GB" b="1" dirty="0" smtClean="0"/>
              <a:t>man &lt;command&gt; </a:t>
            </a:r>
            <a:r>
              <a:rPr lang="en-GB" dirty="0" smtClean="0"/>
              <a:t>= gives the manual entry for the command (e.g. “man </a:t>
            </a:r>
            <a:r>
              <a:rPr lang="en-GB" dirty="0" err="1" smtClean="0"/>
              <a:t>ls</a:t>
            </a:r>
            <a:r>
              <a:rPr lang="en-GB" dirty="0" smtClean="0"/>
              <a:t>”)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Beginner’s guide to </a:t>
            </a:r>
            <a:r>
              <a:rPr lang="en-GB" dirty="0" err="1" smtClean="0"/>
              <a:t>linux</a:t>
            </a:r>
            <a:r>
              <a:rPr lang="en-GB" dirty="0" smtClean="0"/>
              <a:t>:  </a:t>
            </a:r>
            <a:r>
              <a:rPr lang="en-GB" b="1" dirty="0" smtClean="0">
                <a:hlinkClick r:id="rId2"/>
              </a:rPr>
              <a:t>https://archive.org/details/command_line</a:t>
            </a:r>
            <a:endParaRPr lang="en-GB" b="1" dirty="0" smtClean="0"/>
          </a:p>
          <a:p>
            <a:pPr>
              <a:buNone/>
            </a:pPr>
            <a:endParaRPr lang="en-GB" b="1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Linux basics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371600"/>
            <a:ext cx="4038600" cy="2590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334000"/>
          </a:xfrm>
        </p:spPr>
        <p:txBody>
          <a:bodyPr>
            <a:normAutofit fontScale="55000" lnSpcReduction="20000"/>
          </a:bodyPr>
          <a:lstStyle/>
          <a:p>
            <a:r>
              <a:rPr lang="en-GB" sz="2200" b="1" dirty="0" smtClean="0"/>
              <a:t>Keep system up to date with: </a:t>
            </a:r>
          </a:p>
          <a:p>
            <a:pPr lvl="1">
              <a:buNone/>
            </a:pPr>
            <a:r>
              <a:rPr lang="en-GB" sz="1600" dirty="0" smtClean="0"/>
              <a:t>		</a:t>
            </a:r>
            <a:r>
              <a:rPr lang="en-GB" sz="1600" i="1" dirty="0" err="1" smtClean="0"/>
              <a:t>sudo</a:t>
            </a:r>
            <a:r>
              <a:rPr lang="en-GB" sz="1600" i="1" dirty="0" smtClean="0"/>
              <a:t> apt-get update </a:t>
            </a:r>
          </a:p>
          <a:p>
            <a:pPr lvl="1">
              <a:buNone/>
            </a:pPr>
            <a:r>
              <a:rPr lang="en-GB" sz="1600" i="1" dirty="0" smtClean="0"/>
              <a:t>		</a:t>
            </a:r>
            <a:r>
              <a:rPr lang="en-GB" sz="1600" i="1" dirty="0" err="1" smtClean="0"/>
              <a:t>sudo</a:t>
            </a:r>
            <a:r>
              <a:rPr lang="en-GB" sz="1600" i="1" dirty="0" smtClean="0"/>
              <a:t> apt-get upgrade</a:t>
            </a:r>
          </a:p>
          <a:p>
            <a:pPr lvl="1">
              <a:buNone/>
            </a:pPr>
            <a:endParaRPr lang="en-GB" sz="1800" dirty="0" smtClean="0"/>
          </a:p>
          <a:p>
            <a:pPr lvl="1">
              <a:buNone/>
            </a:pPr>
            <a:r>
              <a:rPr lang="en-GB" sz="1800" dirty="0" smtClean="0"/>
              <a:t>OR re-install </a:t>
            </a:r>
            <a:r>
              <a:rPr lang="en-GB" sz="1800" dirty="0" err="1" smtClean="0"/>
              <a:t>Raspbian</a:t>
            </a:r>
            <a:r>
              <a:rPr lang="en-GB" sz="1800" dirty="0" smtClean="0"/>
              <a:t> by clearing SD card with DISKPART (Windows):  (This will wipe all files on your Raspberry Pi)</a:t>
            </a:r>
          </a:p>
          <a:p>
            <a:pPr lvl="2">
              <a:buNone/>
            </a:pPr>
            <a:r>
              <a:rPr lang="en-GB" sz="1600" dirty="0" smtClean="0"/>
              <a:t>list disk</a:t>
            </a:r>
          </a:p>
          <a:p>
            <a:pPr lvl="2">
              <a:buNone/>
            </a:pPr>
            <a:r>
              <a:rPr lang="en-GB" sz="1600" dirty="0" smtClean="0"/>
              <a:t>select disk # (remove </a:t>
            </a:r>
            <a:r>
              <a:rPr lang="en-GB" sz="1600" dirty="0" err="1" smtClean="0"/>
              <a:t>sd</a:t>
            </a:r>
            <a:r>
              <a:rPr lang="en-GB" sz="1600" dirty="0" smtClean="0"/>
              <a:t> card and retype list disk if unsure which disk number is the </a:t>
            </a:r>
            <a:r>
              <a:rPr lang="en-GB" sz="1600" dirty="0" err="1" smtClean="0"/>
              <a:t>sd</a:t>
            </a:r>
            <a:r>
              <a:rPr lang="en-GB" sz="1600" dirty="0" smtClean="0"/>
              <a:t> card)</a:t>
            </a:r>
          </a:p>
          <a:p>
            <a:pPr lvl="2">
              <a:buNone/>
            </a:pPr>
            <a:r>
              <a:rPr lang="en-GB" sz="1600" dirty="0" smtClean="0"/>
              <a:t>clean   </a:t>
            </a:r>
            <a:r>
              <a:rPr lang="en-GB" sz="1600" i="1" dirty="0" smtClean="0"/>
              <a:t> (WARNING - You MUST have the correct disk number selected in the previous step, or you could accidentally wipe your hard drive)</a:t>
            </a:r>
          </a:p>
          <a:p>
            <a:pPr lvl="2">
              <a:buNone/>
            </a:pPr>
            <a:r>
              <a:rPr lang="en-GB" sz="1600" dirty="0" smtClean="0"/>
              <a:t>create partition primary</a:t>
            </a:r>
          </a:p>
          <a:p>
            <a:pPr lvl="2">
              <a:buNone/>
            </a:pPr>
            <a:r>
              <a:rPr lang="en-GB" sz="1600" dirty="0" smtClean="0"/>
              <a:t>format </a:t>
            </a:r>
            <a:r>
              <a:rPr lang="en-GB" sz="1600" dirty="0" err="1" smtClean="0"/>
              <a:t>fs</a:t>
            </a:r>
            <a:r>
              <a:rPr lang="en-GB" sz="1600" dirty="0" smtClean="0"/>
              <a:t>=fat32 quick</a:t>
            </a:r>
          </a:p>
          <a:p>
            <a:pPr lvl="1">
              <a:buNone/>
            </a:pPr>
            <a:endParaRPr lang="en-GB" sz="1800" dirty="0" smtClean="0"/>
          </a:p>
          <a:p>
            <a:pPr lvl="1">
              <a:buNone/>
            </a:pPr>
            <a:r>
              <a:rPr lang="en-GB" sz="1800" dirty="0" smtClean="0"/>
              <a:t>(Use </a:t>
            </a:r>
            <a:r>
              <a:rPr lang="en-GB" sz="1800" dirty="0" err="1" smtClean="0"/>
              <a:t>fdisk</a:t>
            </a:r>
            <a:r>
              <a:rPr lang="en-GB" sz="1800" dirty="0" smtClean="0"/>
              <a:t> instead for </a:t>
            </a:r>
            <a:r>
              <a:rPr lang="en-GB" sz="1800" dirty="0" err="1" smtClean="0"/>
              <a:t>linux</a:t>
            </a:r>
            <a:r>
              <a:rPr lang="en-GB" sz="1800" dirty="0" smtClean="0"/>
              <a:t>/Mac). Then download newest version of NOOBs and re-install </a:t>
            </a:r>
            <a:r>
              <a:rPr lang="en-GB" sz="1800" dirty="0" err="1" smtClean="0"/>
              <a:t>Raspbian</a:t>
            </a:r>
            <a:r>
              <a:rPr lang="en-GB" sz="1800" dirty="0" smtClean="0"/>
              <a:t> on SD Card.</a:t>
            </a:r>
          </a:p>
          <a:p>
            <a:pPr lvl="1">
              <a:buNone/>
            </a:pPr>
            <a:endParaRPr lang="en-GB" sz="1800" dirty="0" smtClean="0"/>
          </a:p>
          <a:p>
            <a:r>
              <a:rPr lang="en-GB" sz="2200" b="1" dirty="0" smtClean="0"/>
              <a:t>You can change user account name from the default “pi”</a:t>
            </a:r>
          </a:p>
          <a:p>
            <a:pPr lvl="2">
              <a:buNone/>
            </a:pPr>
            <a:r>
              <a:rPr lang="en-GB" sz="1600" i="1" dirty="0" err="1" smtClean="0"/>
              <a:t>sudo</a:t>
            </a:r>
            <a:r>
              <a:rPr lang="en-GB" sz="1600" i="1" dirty="0" smtClean="0"/>
              <a:t> </a:t>
            </a:r>
            <a:r>
              <a:rPr lang="en-GB" sz="1600" i="1" dirty="0" err="1" smtClean="0"/>
              <a:t>adduser</a:t>
            </a:r>
            <a:r>
              <a:rPr lang="en-GB" sz="1600" i="1" dirty="0" smtClean="0"/>
              <a:t> </a:t>
            </a:r>
            <a:r>
              <a:rPr lang="en-GB" sz="1600" i="1" u="sng" dirty="0" err="1" smtClean="0"/>
              <a:t>newusername</a:t>
            </a:r>
            <a:endParaRPr lang="en-GB" sz="1600" i="1" u="sng" dirty="0" smtClean="0"/>
          </a:p>
          <a:p>
            <a:pPr lvl="2">
              <a:buNone/>
            </a:pPr>
            <a:r>
              <a:rPr lang="en-GB" sz="1600" i="1" dirty="0" err="1" smtClean="0"/>
              <a:t>sudo</a:t>
            </a:r>
            <a:r>
              <a:rPr lang="en-GB" sz="1600" i="1" dirty="0" smtClean="0"/>
              <a:t> </a:t>
            </a:r>
            <a:r>
              <a:rPr lang="en-GB" sz="1600" i="1" dirty="0" err="1" smtClean="0"/>
              <a:t>visudo</a:t>
            </a:r>
            <a:r>
              <a:rPr lang="en-GB" sz="1600" i="1" dirty="0" smtClean="0"/>
              <a:t> (and edit the “# User privilege specification” section to give your new user </a:t>
            </a:r>
            <a:r>
              <a:rPr lang="en-GB" sz="1600" i="1" dirty="0" err="1" smtClean="0"/>
              <a:t>sudo</a:t>
            </a:r>
            <a:r>
              <a:rPr lang="en-GB" sz="1600" i="1" dirty="0" smtClean="0"/>
              <a:t> access)</a:t>
            </a:r>
          </a:p>
          <a:p>
            <a:pPr lvl="2">
              <a:buNone/>
            </a:pPr>
            <a:r>
              <a:rPr lang="en-GB" sz="1600" i="1" dirty="0" smtClean="0"/>
              <a:t>logout</a:t>
            </a:r>
          </a:p>
          <a:p>
            <a:pPr lvl="2">
              <a:buNone/>
            </a:pPr>
            <a:r>
              <a:rPr lang="en-GB" sz="1600" i="1" dirty="0" smtClean="0"/>
              <a:t>Login (as your new user)</a:t>
            </a:r>
          </a:p>
          <a:p>
            <a:pPr lvl="2">
              <a:buNone/>
            </a:pPr>
            <a:r>
              <a:rPr lang="en-GB" sz="1600" i="1" dirty="0" err="1" smtClean="0"/>
              <a:t>sudo</a:t>
            </a:r>
            <a:r>
              <a:rPr lang="en-GB" sz="1600" i="1" dirty="0" smtClean="0"/>
              <a:t> </a:t>
            </a:r>
            <a:r>
              <a:rPr lang="en-GB" sz="1600" i="1" dirty="0" err="1" smtClean="0"/>
              <a:t>deluser</a:t>
            </a:r>
            <a:r>
              <a:rPr lang="en-GB" sz="1600" i="1" dirty="0" smtClean="0"/>
              <a:t> pi  (to remove the old pi user)</a:t>
            </a:r>
          </a:p>
          <a:p>
            <a:pPr lvl="2">
              <a:buNone/>
            </a:pPr>
            <a:r>
              <a:rPr lang="en-GB" sz="1600" i="1" dirty="0" smtClean="0"/>
              <a:t>See </a:t>
            </a:r>
            <a:r>
              <a:rPr lang="en-GB" sz="1600" i="1" dirty="0" smtClean="0">
                <a:hlinkClick r:id="rId2"/>
              </a:rPr>
              <a:t>https://www.raspberrypi.org/documentation/linux/usage/users.md</a:t>
            </a:r>
            <a:r>
              <a:rPr lang="en-GB" sz="1600" i="1" dirty="0" smtClean="0"/>
              <a:t> for full details</a:t>
            </a:r>
            <a:endParaRPr lang="en-GB" sz="2200" dirty="0" smtClean="0"/>
          </a:p>
          <a:p>
            <a:endParaRPr lang="en-GB" sz="2200" b="1" dirty="0" smtClean="0"/>
          </a:p>
          <a:p>
            <a:r>
              <a:rPr lang="en-GB" sz="2200" b="1" dirty="0" smtClean="0"/>
              <a:t>Use secure, encrypted connections to the Pi, e.g. SSH  (secure shell), SFTP (SSH file transfer) - not telnet, FTP</a:t>
            </a:r>
          </a:p>
          <a:p>
            <a:r>
              <a:rPr lang="en-GB" sz="2200" b="1" dirty="0" smtClean="0"/>
              <a:t>Keep services disabled if not in use (e.g. web server, ftp, </a:t>
            </a:r>
            <a:r>
              <a:rPr lang="en-GB" sz="2200" b="1" dirty="0" err="1" smtClean="0"/>
              <a:t>mysql</a:t>
            </a:r>
            <a:r>
              <a:rPr lang="en-GB" sz="2200" b="1" dirty="0" smtClean="0"/>
              <a:t>)</a:t>
            </a:r>
          </a:p>
          <a:p>
            <a:r>
              <a:rPr lang="en-GB" sz="2200" b="1" dirty="0" smtClean="0"/>
              <a:t>Keep interfaces disabled if not in use (e.g. SSH, VNC, SPI, Remote GPIO)</a:t>
            </a:r>
          </a:p>
          <a:p>
            <a:r>
              <a:rPr lang="en-GB" sz="2200" b="1" dirty="0" smtClean="0"/>
              <a:t>Linux firewall - Install and configure </a:t>
            </a:r>
            <a:r>
              <a:rPr lang="en-GB" sz="2200" b="1" dirty="0" err="1" smtClean="0"/>
              <a:t>iptables</a:t>
            </a:r>
            <a:endParaRPr lang="en-GB" sz="2200" b="1" dirty="0" smtClean="0"/>
          </a:p>
          <a:p>
            <a:r>
              <a:rPr lang="en-GB" sz="2200" b="1" dirty="0" smtClean="0"/>
              <a:t>Enable firewall on your home router</a:t>
            </a:r>
          </a:p>
          <a:p>
            <a:r>
              <a:rPr lang="en-GB" sz="2200" b="1" dirty="0" smtClean="0"/>
              <a:t>Set up logging to monitor logins and failed login attempts</a:t>
            </a:r>
          </a:p>
          <a:p>
            <a:r>
              <a:rPr lang="en-GB" sz="2200" b="1" dirty="0" smtClean="0"/>
              <a:t>Install virus scanner (e.g. Clam AV)</a:t>
            </a:r>
          </a:p>
          <a:p>
            <a:pPr>
              <a:buNone/>
            </a:pPr>
            <a:endParaRPr lang="en-GB" sz="2200" dirty="0" smtClean="0"/>
          </a:p>
          <a:p>
            <a:pPr>
              <a:buNone/>
            </a:pPr>
            <a:r>
              <a:rPr lang="en-GB" sz="2200" b="1" dirty="0" err="1" smtClean="0"/>
              <a:t>Debian</a:t>
            </a:r>
            <a:r>
              <a:rPr lang="en-GB" sz="2200" b="1" dirty="0" smtClean="0"/>
              <a:t> Linux Security Manua</a:t>
            </a:r>
            <a:r>
              <a:rPr lang="en-GB" sz="2200" dirty="0" smtClean="0"/>
              <a:t>l: </a:t>
            </a:r>
            <a:r>
              <a:rPr lang="en-GB" sz="2200" dirty="0" smtClean="0">
                <a:hlinkClick r:id="rId3"/>
              </a:rPr>
              <a:t>http://www.debian.org/doc/manuals/securing-debian-howto/</a:t>
            </a:r>
            <a:endParaRPr lang="en-GB" sz="22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Security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2050" name="Picture 2" descr="C:\Users\aliso\AppData\Local\Microsoft\Windows\INetCache\IE\E3Q3CTMN\Secure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4495800"/>
            <a:ext cx="1905000" cy="1905000"/>
          </a:xfrm>
          <a:prstGeom prst="rect">
            <a:avLst/>
          </a:prstGeom>
          <a:noFill/>
        </p:spPr>
      </p:pic>
      <p:pic>
        <p:nvPicPr>
          <p:cNvPr id="6" name="Picture 4" descr="C:\Users\aliso\AppData\Local\Microsoft\Windows\INetCache\IE\MVWVXS0F\hacker[1]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152400"/>
            <a:ext cx="2133600" cy="2133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2800" b="1" dirty="0" smtClean="0"/>
              <a:t>For Pi 3 or later</a:t>
            </a:r>
            <a:r>
              <a:rPr lang="en-GB" sz="2800" dirty="0" smtClean="0"/>
              <a:t>, enable </a:t>
            </a:r>
            <a:r>
              <a:rPr lang="en-GB" sz="2800" dirty="0" err="1" smtClean="0"/>
              <a:t>wi-fi</a:t>
            </a:r>
            <a:r>
              <a:rPr lang="en-GB" sz="2800" dirty="0" smtClean="0"/>
              <a:t>, connect to </a:t>
            </a:r>
            <a:r>
              <a:rPr lang="en-GB" sz="2800" dirty="0" err="1" smtClean="0"/>
              <a:t>wi-fi</a:t>
            </a:r>
            <a:r>
              <a:rPr lang="en-GB" sz="2800" dirty="0" smtClean="0"/>
              <a:t> router, and enable VNC (via “Raspberry Pi Configurations” utility). </a:t>
            </a:r>
          </a:p>
          <a:p>
            <a:r>
              <a:rPr lang="en-GB" sz="2800" b="1" dirty="0" smtClean="0"/>
              <a:t>For older Pi</a:t>
            </a:r>
            <a:r>
              <a:rPr lang="en-GB" sz="2800" dirty="0" smtClean="0"/>
              <a:t>, connect </a:t>
            </a:r>
            <a:r>
              <a:rPr lang="en-GB" sz="2800" dirty="0" err="1" smtClean="0"/>
              <a:t>ethernet</a:t>
            </a:r>
            <a:r>
              <a:rPr lang="en-GB" sz="2800" dirty="0" smtClean="0"/>
              <a:t> or add USB </a:t>
            </a:r>
            <a:r>
              <a:rPr lang="en-GB" sz="2800" dirty="0" err="1" smtClean="0"/>
              <a:t>wifi</a:t>
            </a:r>
            <a:r>
              <a:rPr lang="en-GB" sz="2800" dirty="0" smtClean="0"/>
              <a:t> dongle and enable </a:t>
            </a:r>
            <a:r>
              <a:rPr lang="en-GB" sz="2800" dirty="0" err="1" smtClean="0"/>
              <a:t>wi-fi</a:t>
            </a:r>
            <a:r>
              <a:rPr lang="en-GB" sz="2800" dirty="0" smtClean="0"/>
              <a:t>. </a:t>
            </a:r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r>
              <a:rPr lang="en-GB" sz="2800" b="1" dirty="0" smtClean="0">
                <a:solidFill>
                  <a:srgbClr val="CC0066"/>
                </a:solidFill>
              </a:rPr>
              <a:t>Methods of connection:</a:t>
            </a:r>
          </a:p>
          <a:p>
            <a:r>
              <a:rPr lang="en-GB" sz="2800" dirty="0" smtClean="0"/>
              <a:t>Desktop access with VNC Connect from Real VNC Viewer. </a:t>
            </a:r>
          </a:p>
          <a:p>
            <a:r>
              <a:rPr lang="en-GB" sz="2800" dirty="0" smtClean="0"/>
              <a:t>Terminal access via SSH (e.g. </a:t>
            </a:r>
            <a:r>
              <a:rPr lang="en-GB" sz="2800" dirty="0" err="1" smtClean="0"/>
              <a:t>PuTTY</a:t>
            </a:r>
            <a:r>
              <a:rPr lang="en-GB" sz="2800" dirty="0" smtClean="0"/>
              <a:t>)</a:t>
            </a:r>
          </a:p>
          <a:p>
            <a:r>
              <a:rPr lang="en-GB" sz="2800" dirty="0" smtClean="0"/>
              <a:t>File transfer with SFTP (e.g. </a:t>
            </a:r>
            <a:r>
              <a:rPr lang="en-GB" sz="2800" dirty="0" err="1" smtClean="0"/>
              <a:t>WinSCP</a:t>
            </a:r>
            <a:r>
              <a:rPr lang="en-GB" sz="2800" dirty="0" smtClean="0"/>
              <a:t> or </a:t>
            </a:r>
            <a:r>
              <a:rPr lang="en-GB" sz="2800" dirty="0" err="1" smtClean="0"/>
              <a:t>Filezilla</a:t>
            </a:r>
            <a:r>
              <a:rPr lang="en-GB" sz="2800" dirty="0" smtClean="0"/>
              <a:t> client)</a:t>
            </a:r>
          </a:p>
          <a:p>
            <a:pPr>
              <a:buNone/>
            </a:pPr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Connecting from your laptop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b="1" dirty="0" smtClean="0"/>
              <a:t>Enable SSH and VNC in setup menu on Pi</a:t>
            </a:r>
            <a:r>
              <a:rPr lang="en-GB" sz="2400" dirty="0" smtClean="0"/>
              <a:t>, to run VNC server</a:t>
            </a:r>
          </a:p>
          <a:p>
            <a:r>
              <a:rPr lang="en-GB" sz="2400" dirty="0" smtClean="0"/>
              <a:t>Download and install VNC Viewer software on your laptop (free for non-commercial use) </a:t>
            </a:r>
            <a:r>
              <a:rPr lang="en-GB" sz="2400" dirty="0" smtClean="0">
                <a:hlinkClick r:id="rId2"/>
              </a:rPr>
              <a:t>https://www.realvnc.com/en/connect/download/viewer/</a:t>
            </a:r>
            <a:endParaRPr lang="en-GB" sz="2400" dirty="0" smtClean="0"/>
          </a:p>
          <a:p>
            <a:r>
              <a:rPr lang="en-GB" sz="2400" dirty="0" smtClean="0"/>
              <a:t>Get IP address of Raspberry Pi (click VNC menu button to see this)</a:t>
            </a:r>
          </a:p>
          <a:p>
            <a:r>
              <a:rPr lang="en-GB" sz="2400" dirty="0" smtClean="0"/>
              <a:t>Open VNC Viewer on your laptop, and enter the IP address of the Pi</a:t>
            </a:r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r>
              <a:rPr lang="en-GB" sz="2800" b="1" dirty="0" smtClean="0">
                <a:solidFill>
                  <a:srgbClr val="CC0066"/>
                </a:solidFill>
              </a:rPr>
              <a:t>Screen resolution issues:</a:t>
            </a:r>
          </a:p>
          <a:p>
            <a:r>
              <a:rPr lang="en-GB" sz="2400" dirty="0" smtClean="0"/>
              <a:t>Try changing screen resolution from “Raspberry Pi Configurations” utility</a:t>
            </a:r>
          </a:p>
          <a:p>
            <a:r>
              <a:rPr lang="en-GB" sz="2400" dirty="0" smtClean="0"/>
              <a:t>If that doesn’t give the required option, modify the settings in //boot/config.txt  - can use </a:t>
            </a:r>
            <a:r>
              <a:rPr lang="en-GB" sz="2400" dirty="0" err="1" smtClean="0"/>
              <a:t>overscan</a:t>
            </a:r>
            <a:r>
              <a:rPr lang="en-GB" sz="2400" dirty="0" smtClean="0"/>
              <a:t> settings for non-standard resolutions, e.g. 800 x 480 LCD screen</a:t>
            </a:r>
          </a:p>
          <a:p>
            <a:pPr>
              <a:buNone/>
            </a:pPr>
            <a:endParaRPr lang="en-GB" sz="2800" dirty="0" smtClean="0"/>
          </a:p>
          <a:p>
            <a:endParaRPr lang="en-GB" sz="2800" dirty="0" smtClean="0"/>
          </a:p>
          <a:p>
            <a:endParaRPr lang="en-GB" sz="28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Using VNC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Server and Viewer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962400"/>
          </a:xfrm>
        </p:spPr>
        <p:txBody>
          <a:bodyPr>
            <a:normAutofit/>
          </a:bodyPr>
          <a:lstStyle/>
          <a:p>
            <a:r>
              <a:rPr lang="en-GB" sz="1800" dirty="0" smtClean="0"/>
              <a:t>Pi is a multifunctional computer, with processor threading, file services, etc.       Not great for </a:t>
            </a:r>
            <a:r>
              <a:rPr lang="en-GB" sz="1800" b="1" dirty="0" smtClean="0"/>
              <a:t>high speed data measurements</a:t>
            </a:r>
            <a:r>
              <a:rPr lang="en-GB" sz="1800" dirty="0" smtClean="0"/>
              <a:t> or </a:t>
            </a:r>
            <a:r>
              <a:rPr lang="en-GB" sz="1800" b="1" dirty="0" smtClean="0"/>
              <a:t>highly precise timings.</a:t>
            </a:r>
            <a:r>
              <a:rPr lang="en-GB" sz="1800" dirty="0" smtClean="0"/>
              <a:t>            Better to use dedicated hardware or single purpose board (e.g. </a:t>
            </a:r>
            <a:r>
              <a:rPr lang="en-GB" sz="1800" dirty="0" err="1" smtClean="0"/>
              <a:t>Arduino</a:t>
            </a:r>
            <a:r>
              <a:rPr lang="en-GB" sz="1800" dirty="0" smtClean="0"/>
              <a:t>).</a:t>
            </a:r>
          </a:p>
          <a:p>
            <a:r>
              <a:rPr lang="en-GB" sz="1800" dirty="0" smtClean="0"/>
              <a:t>Not suitable for very </a:t>
            </a:r>
            <a:r>
              <a:rPr lang="en-GB" sz="1800" b="1" dirty="0" smtClean="0"/>
              <a:t>low power</a:t>
            </a:r>
            <a:r>
              <a:rPr lang="en-GB" sz="1800" dirty="0" smtClean="0"/>
              <a:t> applications</a:t>
            </a:r>
          </a:p>
          <a:p>
            <a:r>
              <a:rPr lang="en-GB" sz="1800" dirty="0" smtClean="0"/>
              <a:t>Pi is fairly low cost, </a:t>
            </a:r>
            <a:r>
              <a:rPr lang="en-GB" sz="1800" smtClean="0"/>
              <a:t>but is overkill </a:t>
            </a:r>
            <a:r>
              <a:rPr lang="en-GB" sz="1800" dirty="0" smtClean="0"/>
              <a:t>(and overpriced) for some simple applications, e.g. LED control on </a:t>
            </a:r>
            <a:r>
              <a:rPr lang="en-GB" sz="1800" dirty="0" err="1" smtClean="0"/>
              <a:t>wearables</a:t>
            </a:r>
            <a:r>
              <a:rPr lang="en-GB" sz="1800" dirty="0" smtClean="0"/>
              <a:t> – buy an </a:t>
            </a:r>
            <a:r>
              <a:rPr lang="en-GB" sz="1800" dirty="0" err="1" smtClean="0"/>
              <a:t>Arduino</a:t>
            </a:r>
            <a:r>
              <a:rPr lang="en-GB" sz="1800" dirty="0" smtClean="0"/>
              <a:t> </a:t>
            </a:r>
            <a:r>
              <a:rPr lang="en-GB" sz="1800" dirty="0" err="1" smtClean="0"/>
              <a:t>nano</a:t>
            </a:r>
            <a:r>
              <a:rPr lang="en-GB" sz="1800" dirty="0" smtClean="0"/>
              <a:t> clone for under £2</a:t>
            </a:r>
          </a:p>
          <a:p>
            <a:pPr>
              <a:buNone/>
            </a:pPr>
            <a:endParaRPr lang="en-GB" sz="2000" dirty="0" smtClean="0"/>
          </a:p>
          <a:p>
            <a:pPr>
              <a:buNone/>
            </a:pPr>
            <a:r>
              <a:rPr lang="en-GB" i="1" dirty="0" smtClean="0"/>
              <a:t>        </a:t>
            </a:r>
            <a:r>
              <a:rPr lang="en-GB" i="1" dirty="0" err="1" smtClean="0"/>
              <a:t>Arduino</a:t>
            </a:r>
            <a:r>
              <a:rPr lang="en-GB" i="1" dirty="0" smtClean="0"/>
              <a:t>           </a:t>
            </a:r>
            <a:r>
              <a:rPr lang="en-GB" i="1" dirty="0" err="1" smtClean="0"/>
              <a:t>BeagleBoneBlack</a:t>
            </a:r>
            <a:r>
              <a:rPr lang="en-GB" i="1" dirty="0" smtClean="0"/>
              <a:t>       </a:t>
            </a:r>
            <a:r>
              <a:rPr lang="en-GB" i="1" dirty="0" err="1" smtClean="0"/>
              <a:t>XBee</a:t>
            </a:r>
            <a:endParaRPr lang="en-GB" i="1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Raspberry Pi alternatives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18434" name="Picture 2" descr="Image result for ardui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318645"/>
            <a:ext cx="2819400" cy="2072336"/>
          </a:xfrm>
          <a:prstGeom prst="rect">
            <a:avLst/>
          </a:prstGeom>
          <a:noFill/>
        </p:spPr>
      </p:pic>
      <p:pic>
        <p:nvPicPr>
          <p:cNvPr id="18436" name="Picture 4" descr="Image result for beaglebo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1" y="4572000"/>
            <a:ext cx="2588086" cy="1724026"/>
          </a:xfrm>
          <a:prstGeom prst="rect">
            <a:avLst/>
          </a:prstGeom>
          <a:noFill/>
        </p:spPr>
      </p:pic>
      <p:pic>
        <p:nvPicPr>
          <p:cNvPr id="18438" name="Picture 6" descr="Image from SparkFun Electronics"/>
          <p:cNvPicPr>
            <a:picLocks noChangeAspect="1" noChangeArrowheads="1"/>
          </p:cNvPicPr>
          <p:nvPr/>
        </p:nvPicPr>
        <p:blipFill>
          <a:blip r:embed="rId4" cstate="print"/>
          <a:srcRect l="6000" t="12000" b="14000"/>
          <a:stretch>
            <a:fillRect/>
          </a:stretch>
        </p:blipFill>
        <p:spPr bwMode="auto">
          <a:xfrm>
            <a:off x="6248400" y="4419600"/>
            <a:ext cx="2613453" cy="20573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40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Home media server</a:t>
            </a:r>
          </a:p>
          <a:p>
            <a:r>
              <a:rPr lang="en-GB" dirty="0" smtClean="0"/>
              <a:t>File storage server</a:t>
            </a:r>
          </a:p>
          <a:p>
            <a:r>
              <a:rPr lang="en-GB" dirty="0" smtClean="0"/>
              <a:t>Wireless range extender</a:t>
            </a:r>
          </a:p>
          <a:p>
            <a:r>
              <a:rPr lang="en-GB" dirty="0" smtClean="0"/>
              <a:t>Convert your TV to smart TV</a:t>
            </a:r>
          </a:p>
          <a:p>
            <a:r>
              <a:rPr lang="en-GB" dirty="0" smtClean="0"/>
              <a:t>Convert old printer to </a:t>
            </a:r>
            <a:r>
              <a:rPr lang="en-GB" dirty="0" err="1" smtClean="0"/>
              <a:t>wifi</a:t>
            </a:r>
            <a:endParaRPr lang="en-GB" dirty="0" smtClean="0"/>
          </a:p>
          <a:p>
            <a:r>
              <a:rPr lang="en-GB" dirty="0" smtClean="0"/>
              <a:t>Configure a web server and run a website</a:t>
            </a:r>
          </a:p>
          <a:p>
            <a:r>
              <a:rPr lang="en-GB" dirty="0" smtClean="0"/>
              <a:t>Programming - learn </a:t>
            </a:r>
            <a:r>
              <a:rPr lang="en-GB" dirty="0" err="1" smtClean="0"/>
              <a:t>linux</a:t>
            </a:r>
            <a:r>
              <a:rPr lang="en-GB" dirty="0" smtClean="0"/>
              <a:t>, shell scripting, python, Java, Scratch, etc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Applications (no extra hardware)</a:t>
            </a:r>
            <a:endParaRPr lang="en-GB" b="1" dirty="0">
              <a:solidFill>
                <a:srgbClr val="CC00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52596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GB" sz="4400" b="1" dirty="0" smtClean="0"/>
              <a:t> </a:t>
            </a:r>
            <a:r>
              <a:rPr lang="en-GB" sz="4400" b="1" dirty="0" smtClean="0"/>
              <a:t>          HARDWARE:</a:t>
            </a:r>
            <a:endParaRPr lang="en-GB" sz="4400" dirty="0" smtClean="0"/>
          </a:p>
          <a:p>
            <a:pPr>
              <a:buNone/>
            </a:pPr>
            <a:r>
              <a:rPr lang="en-GB" sz="4400" dirty="0" smtClean="0"/>
              <a:t>           </a:t>
            </a:r>
            <a:r>
              <a:rPr lang="en-GB" sz="4400" dirty="0" smtClean="0"/>
              <a:t>Plug your speaker and USB microphone into your Raspberry </a:t>
            </a:r>
            <a:r>
              <a:rPr lang="en-GB" sz="4400" dirty="0" smtClean="0"/>
              <a:t>Pi</a:t>
            </a:r>
            <a:endParaRPr lang="en-GB" sz="4400" dirty="0" smtClean="0"/>
          </a:p>
          <a:p>
            <a:pPr>
              <a:buNone/>
            </a:pPr>
            <a:endParaRPr lang="en-GB" sz="4400" b="1" dirty="0" smtClean="0"/>
          </a:p>
          <a:p>
            <a:pPr>
              <a:buNone/>
            </a:pPr>
            <a:r>
              <a:rPr lang="en-GB" sz="4400" b="1" dirty="0" smtClean="0"/>
              <a:t>           AMAZON </a:t>
            </a:r>
            <a:r>
              <a:rPr lang="en-GB" sz="4400" b="1" dirty="0" smtClean="0"/>
              <a:t>SETUP:</a:t>
            </a:r>
          </a:p>
          <a:p>
            <a:r>
              <a:rPr lang="en-GB" sz="4400" dirty="0" smtClean="0"/>
              <a:t>Register </a:t>
            </a:r>
            <a:r>
              <a:rPr lang="en-GB" sz="4400" dirty="0" smtClean="0"/>
              <a:t>for an Amazon developer account at </a:t>
            </a:r>
            <a:r>
              <a:rPr lang="en-GB" sz="4400" dirty="0" smtClean="0">
                <a:hlinkClick r:id="rId2"/>
              </a:rPr>
              <a:t>https://developer.amazon.com/</a:t>
            </a:r>
            <a:endParaRPr lang="en-GB" sz="4400" dirty="0" smtClean="0"/>
          </a:p>
          <a:p>
            <a:r>
              <a:rPr lang="en-GB" sz="4400" dirty="0" smtClean="0"/>
              <a:t>Go to the </a:t>
            </a:r>
            <a:r>
              <a:rPr lang="en-GB" sz="4400" dirty="0" err="1" smtClean="0"/>
              <a:t>Alexa</a:t>
            </a:r>
            <a:r>
              <a:rPr lang="en-GB" sz="4400" dirty="0" smtClean="0"/>
              <a:t> Voice Service (AVS) Console and click on ‘Products’:</a:t>
            </a:r>
            <a:br>
              <a:rPr lang="en-GB" sz="4400" dirty="0" smtClean="0"/>
            </a:br>
            <a:r>
              <a:rPr lang="en-GB" sz="4400" dirty="0" smtClean="0">
                <a:hlinkClick r:id="rId3"/>
              </a:rPr>
              <a:t> https://developer.amazon.com/alexa/console/avs/home</a:t>
            </a:r>
            <a:endParaRPr lang="en-GB" sz="4400" dirty="0" smtClean="0"/>
          </a:p>
          <a:p>
            <a:r>
              <a:rPr lang="en-GB" sz="4400" dirty="0" smtClean="0"/>
              <a:t>Select ‘new product’ and fill in the details, selecting ‘Device with </a:t>
            </a:r>
            <a:r>
              <a:rPr lang="en-GB" sz="4400" dirty="0" err="1" smtClean="0"/>
              <a:t>Alexa</a:t>
            </a:r>
            <a:r>
              <a:rPr lang="en-GB" sz="4400" dirty="0" smtClean="0"/>
              <a:t> built-in’</a:t>
            </a:r>
            <a:br>
              <a:rPr lang="en-GB" sz="4400" dirty="0" smtClean="0"/>
            </a:br>
            <a:r>
              <a:rPr lang="en-GB" sz="4400" dirty="0" smtClean="0"/>
              <a:t>    Will your device use a companion app : no</a:t>
            </a:r>
            <a:br>
              <a:rPr lang="en-GB" sz="4400" dirty="0" smtClean="0"/>
            </a:br>
            <a:r>
              <a:rPr lang="en-GB" sz="4400" dirty="0" smtClean="0"/>
              <a:t>    Product category: Other  (value: Prototype)</a:t>
            </a:r>
            <a:br>
              <a:rPr lang="en-GB" sz="4400" dirty="0" smtClean="0"/>
            </a:br>
            <a:r>
              <a:rPr lang="en-GB" sz="4400" dirty="0" smtClean="0"/>
              <a:t>    Hands Free</a:t>
            </a:r>
          </a:p>
          <a:p>
            <a:r>
              <a:rPr lang="en-GB" sz="4400" dirty="0" smtClean="0"/>
              <a:t>Create new security profile, and click on ‘Other devices and platforms’</a:t>
            </a:r>
          </a:p>
          <a:p>
            <a:r>
              <a:rPr lang="en-GB" sz="4400" dirty="0" smtClean="0"/>
              <a:t>Enter a client ID name, and click button to generate a client ID. </a:t>
            </a:r>
          </a:p>
          <a:p>
            <a:r>
              <a:rPr lang="en-GB" sz="4400" dirty="0" smtClean="0"/>
              <a:t>Click “Download” button and save </a:t>
            </a:r>
            <a:r>
              <a:rPr lang="en-GB" sz="4400" dirty="0" err="1" smtClean="0"/>
              <a:t>config.json</a:t>
            </a:r>
            <a:r>
              <a:rPr lang="en-GB" sz="4400" dirty="0" smtClean="0"/>
              <a:t> file.</a:t>
            </a:r>
          </a:p>
          <a:p>
            <a:endParaRPr lang="en-GB" sz="4400" dirty="0" smtClean="0"/>
          </a:p>
          <a:p>
            <a:endParaRPr lang="en-GB" sz="4400" dirty="0" smtClean="0"/>
          </a:p>
          <a:p>
            <a:pPr>
              <a:buNone/>
            </a:pPr>
            <a:r>
              <a:rPr lang="en-GB" sz="4400" dirty="0" smtClean="0"/>
              <a:t>           </a:t>
            </a:r>
            <a:r>
              <a:rPr lang="en-GB" sz="4400" b="1" dirty="0" smtClean="0"/>
              <a:t>RASPBERRY PI SETUP:</a:t>
            </a:r>
          </a:p>
          <a:p>
            <a:r>
              <a:rPr lang="en-GB" sz="4400" dirty="0" smtClean="0"/>
              <a:t>Copy the </a:t>
            </a:r>
            <a:r>
              <a:rPr lang="en-GB" sz="4400" dirty="0" err="1" smtClean="0"/>
              <a:t>config.json</a:t>
            </a:r>
            <a:r>
              <a:rPr lang="en-GB" sz="4400" dirty="0" smtClean="0"/>
              <a:t> file to your home/pi folder</a:t>
            </a:r>
          </a:p>
          <a:p>
            <a:r>
              <a:rPr lang="en-GB" sz="4400" dirty="0" smtClean="0"/>
              <a:t>Open a terminal window and enter the following:</a:t>
            </a:r>
            <a:br>
              <a:rPr lang="en-GB" sz="4400" dirty="0" smtClean="0"/>
            </a:br>
            <a:r>
              <a:rPr lang="en-GB" sz="4400" b="1" dirty="0" smtClean="0"/>
              <a:t> </a:t>
            </a:r>
            <a:r>
              <a:rPr lang="en-GB" sz="4400" b="1" dirty="0" err="1" smtClean="0"/>
              <a:t>wget</a:t>
            </a:r>
            <a:r>
              <a:rPr lang="en-GB" sz="4400" b="1" dirty="0" smtClean="0"/>
              <a:t> https://raw.githubusercontent.com/alexa/avs-device-sdk/master/tools/Install/setup.sh</a:t>
            </a:r>
            <a:br>
              <a:rPr lang="en-GB" sz="4400" b="1" dirty="0" smtClean="0"/>
            </a:br>
            <a:r>
              <a:rPr lang="en-GB" sz="4400" b="1" dirty="0" smtClean="0"/>
              <a:t> </a:t>
            </a:r>
            <a:r>
              <a:rPr lang="en-GB" sz="4400" b="1" dirty="0" err="1" smtClean="0"/>
              <a:t>wget</a:t>
            </a:r>
            <a:r>
              <a:rPr lang="en-GB" sz="4400" b="1" dirty="0" smtClean="0"/>
              <a:t> https://raw.githubusercontent.com/alexa/avs-device-sdk/master/tools/Install/genConfig.sh</a:t>
            </a:r>
            <a:br>
              <a:rPr lang="en-GB" sz="4400" b="1" dirty="0" smtClean="0"/>
            </a:br>
            <a:r>
              <a:rPr lang="en-GB" sz="4400" b="1" dirty="0" smtClean="0"/>
              <a:t> </a:t>
            </a:r>
            <a:r>
              <a:rPr lang="en-GB" sz="4400" b="1" dirty="0" err="1" smtClean="0"/>
              <a:t>wget</a:t>
            </a:r>
            <a:r>
              <a:rPr lang="en-GB" sz="4400" b="1" dirty="0" smtClean="0"/>
              <a:t> https://raw.githubusercontent.com/alexa/avs-device-sdk/master/tools/Install/pi.sh </a:t>
            </a:r>
            <a:r>
              <a:rPr lang="en-GB" sz="4400" dirty="0" smtClean="0"/>
              <a:t/>
            </a:r>
            <a:br>
              <a:rPr lang="en-GB" sz="4400" dirty="0" smtClean="0"/>
            </a:br>
            <a:endParaRPr lang="en-GB" sz="4400" dirty="0" smtClean="0"/>
          </a:p>
          <a:p>
            <a:r>
              <a:rPr lang="en-GB" sz="4400" dirty="0" smtClean="0"/>
              <a:t>Run this command in terminal:   </a:t>
            </a:r>
            <a:r>
              <a:rPr lang="en-GB" sz="4400" b="1" dirty="0" err="1" smtClean="0"/>
              <a:t>sudo</a:t>
            </a:r>
            <a:r>
              <a:rPr lang="en-GB" sz="4400" b="1" dirty="0" smtClean="0"/>
              <a:t> bash setup.sh </a:t>
            </a:r>
            <a:r>
              <a:rPr lang="en-GB" sz="4400" b="1" dirty="0" err="1" smtClean="0"/>
              <a:t>config.json</a:t>
            </a:r>
            <a:r>
              <a:rPr lang="en-GB" sz="4400" dirty="0" smtClean="0"/>
              <a:t> and enter AGREE when prompted</a:t>
            </a:r>
          </a:p>
          <a:p>
            <a:r>
              <a:rPr lang="en-GB" sz="4400" dirty="0" smtClean="0"/>
              <a:t>Wait for it to finish compiling – restart Pi if it freezes and rerun the above command</a:t>
            </a:r>
          </a:p>
          <a:p>
            <a:r>
              <a:rPr lang="en-GB" sz="4400" dirty="0" smtClean="0"/>
              <a:t>Launch the sample app with: </a:t>
            </a:r>
            <a:r>
              <a:rPr lang="en-GB" sz="4400" b="1" dirty="0" err="1" smtClean="0"/>
              <a:t>sudo</a:t>
            </a:r>
            <a:r>
              <a:rPr lang="en-GB" sz="4400" b="1" dirty="0" smtClean="0"/>
              <a:t> bash startsample.sh </a:t>
            </a:r>
          </a:p>
          <a:p>
            <a:r>
              <a:rPr lang="en-GB" sz="4400" dirty="0" smtClean="0"/>
              <a:t>Get a refresh token from AVS at </a:t>
            </a:r>
            <a:r>
              <a:rPr lang="en-GB" sz="4400" dirty="0" smtClean="0">
                <a:hlinkClick r:id="rId4"/>
              </a:rPr>
              <a:t>amazon.com/us/code</a:t>
            </a:r>
            <a:r>
              <a:rPr lang="en-GB" sz="4400" dirty="0" smtClean="0"/>
              <a:t> using the code that appeared in the step above.</a:t>
            </a:r>
          </a:p>
          <a:p>
            <a:r>
              <a:rPr lang="en-GB" sz="4400" dirty="0" smtClean="0"/>
              <a:t>Talk to </a:t>
            </a:r>
            <a:r>
              <a:rPr lang="en-GB" sz="4400" dirty="0" err="1" smtClean="0"/>
              <a:t>Alexa</a:t>
            </a:r>
            <a:r>
              <a:rPr lang="en-GB" sz="4400" dirty="0" smtClean="0"/>
              <a:t>, using the </a:t>
            </a:r>
            <a:r>
              <a:rPr lang="en-GB" sz="4400" dirty="0" err="1" smtClean="0"/>
              <a:t>wakeword</a:t>
            </a:r>
            <a:r>
              <a:rPr lang="en-GB" sz="4400" dirty="0" smtClean="0"/>
              <a:t> “</a:t>
            </a:r>
            <a:r>
              <a:rPr lang="en-GB" sz="4400" dirty="0" err="1" smtClean="0"/>
              <a:t>Alexa</a:t>
            </a:r>
            <a:r>
              <a:rPr lang="en-GB" sz="4400" dirty="0" smtClean="0"/>
              <a:t>”</a:t>
            </a:r>
          </a:p>
          <a:p>
            <a:endParaRPr lang="en-GB" sz="4400" dirty="0" smtClean="0"/>
          </a:p>
          <a:p>
            <a:pPr>
              <a:buNone/>
            </a:pPr>
            <a:r>
              <a:rPr lang="en-GB" sz="4400" dirty="0" smtClean="0"/>
              <a:t>See </a:t>
            </a:r>
            <a:r>
              <a:rPr lang="en-GB" sz="4400" dirty="0" smtClean="0">
                <a:hlinkClick r:id="rId5"/>
              </a:rPr>
              <a:t>https://developer.amazon.com/en-US/docs/alexa/alexa-voice-service/set-up-raspberry-pi.html</a:t>
            </a:r>
            <a:r>
              <a:rPr lang="en-GB" sz="4400" dirty="0" smtClean="0"/>
              <a:t> for full details</a:t>
            </a:r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Amazon </a:t>
            </a:r>
            <a:r>
              <a:rPr lang="en-GB" b="1" dirty="0" err="1" smtClean="0">
                <a:solidFill>
                  <a:srgbClr val="CC0066"/>
                </a:solidFill>
              </a:rPr>
              <a:t>Alexa</a:t>
            </a:r>
            <a:r>
              <a:rPr lang="en-GB" b="1" dirty="0" smtClean="0">
                <a:solidFill>
                  <a:srgbClr val="CC0066"/>
                </a:solidFill>
              </a:rPr>
              <a:t> Speaker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31746" name="Picture 2" descr="Image result for alexa"/>
          <p:cNvPicPr>
            <a:picLocks noChangeAspect="1" noChangeArrowheads="1"/>
          </p:cNvPicPr>
          <p:nvPr/>
        </p:nvPicPr>
        <p:blipFill>
          <a:blip r:embed="rId6" cstate="print"/>
          <a:srcRect l="24000" r="28000"/>
          <a:stretch>
            <a:fillRect/>
          </a:stretch>
        </p:blipFill>
        <p:spPr bwMode="auto">
          <a:xfrm>
            <a:off x="6629400" y="1219200"/>
            <a:ext cx="1847088" cy="3848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 smtClean="0"/>
              <a:t>Audio output socket</a:t>
            </a:r>
            <a:r>
              <a:rPr lang="en-GB" dirty="0" smtClean="0"/>
              <a:t> – plug in standard speaker</a:t>
            </a:r>
          </a:p>
          <a:p>
            <a:r>
              <a:rPr lang="en-GB" b="1" dirty="0" smtClean="0"/>
              <a:t>USB</a:t>
            </a:r>
            <a:r>
              <a:rPr lang="en-GB" dirty="0" smtClean="0"/>
              <a:t> – connect all sorts of devices, including </a:t>
            </a:r>
            <a:r>
              <a:rPr lang="en-GB" dirty="0" err="1" smtClean="0"/>
              <a:t>Arduino</a:t>
            </a:r>
            <a:r>
              <a:rPr lang="en-GB" dirty="0" smtClean="0"/>
              <a:t> prototyping board</a:t>
            </a:r>
          </a:p>
          <a:p>
            <a:r>
              <a:rPr lang="en-GB" b="1" dirty="0" smtClean="0"/>
              <a:t>Camera connector </a:t>
            </a:r>
            <a:r>
              <a:rPr lang="en-GB" dirty="0" smtClean="0"/>
              <a:t>– plug in Raspberry Pi camera</a:t>
            </a:r>
          </a:p>
          <a:p>
            <a:r>
              <a:rPr lang="en-GB" b="1" dirty="0" smtClean="0"/>
              <a:t>GPIO bus </a:t>
            </a:r>
            <a:r>
              <a:rPr lang="en-GB" dirty="0" smtClean="0"/>
              <a:t>– “General-purpose input/output” - connect to custom hardware (includes IC2 and SPI)</a:t>
            </a:r>
          </a:p>
          <a:p>
            <a:r>
              <a:rPr lang="en-GB" b="1" dirty="0" smtClean="0"/>
              <a:t>IC2</a:t>
            </a:r>
            <a:r>
              <a:rPr lang="en-GB" dirty="0" smtClean="0"/>
              <a:t> (Inter-Integrated Circuit bus) – data exchange with low speed peripherals and sensors</a:t>
            </a:r>
          </a:p>
          <a:p>
            <a:r>
              <a:rPr lang="en-GB" b="1" dirty="0" smtClean="0"/>
              <a:t>SPI </a:t>
            </a:r>
            <a:r>
              <a:rPr lang="en-GB" dirty="0" smtClean="0"/>
              <a:t>(Serial Peripheral Interface) –faster than IC2, but needs more signal wires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Hardware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connectors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676399"/>
          </a:xfrm>
        </p:spPr>
        <p:txBody>
          <a:bodyPr>
            <a:noAutofit/>
          </a:bodyPr>
          <a:lstStyle/>
          <a:p>
            <a:r>
              <a:rPr lang="en-GB" sz="2400" dirty="0" smtClean="0"/>
              <a:t>Plug in camera and make sure it is enabled in settings</a:t>
            </a:r>
          </a:p>
          <a:p>
            <a:r>
              <a:rPr lang="en-GB" sz="2400" dirty="0" smtClean="0"/>
              <a:t>On command line, use “</a:t>
            </a:r>
            <a:r>
              <a:rPr lang="en-GB" sz="2400" dirty="0" err="1" smtClean="0"/>
              <a:t>Raspistill</a:t>
            </a:r>
            <a:r>
              <a:rPr lang="en-GB" sz="2400" dirty="0" smtClean="0"/>
              <a:t>” to save images</a:t>
            </a:r>
          </a:p>
          <a:p>
            <a:r>
              <a:rPr lang="en-GB" sz="2400" dirty="0" smtClean="0"/>
              <a:t>From python, use </a:t>
            </a:r>
            <a:r>
              <a:rPr lang="en-GB" sz="2400" dirty="0" err="1" smtClean="0"/>
              <a:t>picamera</a:t>
            </a:r>
            <a:r>
              <a:rPr lang="en-GB" sz="2400" dirty="0" smtClean="0"/>
              <a:t> module with capture(filename) function to save image</a:t>
            </a:r>
          </a:p>
          <a:p>
            <a:r>
              <a:rPr lang="en-GB" sz="2400" dirty="0" smtClean="0"/>
              <a:t>Cost approx £</a:t>
            </a:r>
            <a:r>
              <a:rPr lang="en-GB" sz="2400" dirty="0" smtClean="0"/>
              <a:t>6</a:t>
            </a:r>
          </a:p>
          <a:p>
            <a:endParaRPr lang="en-GB" sz="2400" dirty="0" smtClean="0"/>
          </a:p>
          <a:p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Pi Noir camera lacks </a:t>
            </a:r>
            <a:r>
              <a:rPr lang="en-GB" sz="2400" dirty="0" smtClean="0"/>
              <a:t>an </a:t>
            </a:r>
          </a:p>
          <a:p>
            <a:pPr>
              <a:buNone/>
            </a:pPr>
            <a:r>
              <a:rPr lang="en-GB" sz="2400" dirty="0" smtClean="0"/>
              <a:t>infrared </a:t>
            </a:r>
            <a:r>
              <a:rPr lang="en-GB" sz="2400" dirty="0" smtClean="0"/>
              <a:t>filter, </a:t>
            </a:r>
            <a:r>
              <a:rPr lang="en-GB" sz="2400" dirty="0" smtClean="0"/>
              <a:t>so </a:t>
            </a:r>
            <a:r>
              <a:rPr lang="en-GB" sz="2400" dirty="0" smtClean="0"/>
              <a:t>better </a:t>
            </a: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for </a:t>
            </a:r>
            <a:r>
              <a:rPr lang="en-GB" sz="2400" dirty="0" smtClean="0"/>
              <a:t>low light </a:t>
            </a:r>
            <a:r>
              <a:rPr lang="en-GB" sz="2400" dirty="0" smtClean="0"/>
              <a:t>image </a:t>
            </a:r>
            <a:r>
              <a:rPr lang="en-GB" sz="2400" dirty="0" smtClean="0"/>
              <a:t>capture</a:t>
            </a:r>
          </a:p>
          <a:p>
            <a:endParaRPr lang="en-GB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GB" sz="4400" b="1" dirty="0" smtClean="0">
                <a:solidFill>
                  <a:srgbClr val="CC0066"/>
                </a:solidFill>
                <a:latin typeface="+mj-lt"/>
                <a:ea typeface="+mj-ea"/>
                <a:cs typeface="+mj-cs"/>
              </a:rPr>
              <a:t>Pi Camera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Pi-Camera-attached-1-1390x1080.jpg"/>
          <p:cNvPicPr>
            <a:picLocks noChangeAspect="1"/>
          </p:cNvPicPr>
          <p:nvPr/>
        </p:nvPicPr>
        <p:blipFill>
          <a:blip r:embed="rId3" cstate="print"/>
          <a:srcRect l="6342" t="5309" r="4863" b="8163"/>
          <a:stretch>
            <a:fillRect/>
          </a:stretch>
        </p:blipFill>
        <p:spPr>
          <a:xfrm>
            <a:off x="3962400" y="2819400"/>
            <a:ext cx="4495800" cy="34039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Raspistill</a:t>
            </a:r>
            <a:r>
              <a:rPr lang="en-GB" sz="2400" dirty="0" smtClean="0"/>
              <a:t> </a:t>
            </a:r>
            <a:r>
              <a:rPr lang="en-GB" sz="2400" dirty="0" smtClean="0"/>
              <a:t>command to save </a:t>
            </a:r>
            <a:r>
              <a:rPr lang="en-GB" sz="2400" dirty="0" smtClean="0"/>
              <a:t>images</a:t>
            </a:r>
          </a:p>
          <a:p>
            <a:pPr>
              <a:buNone/>
            </a:pPr>
            <a:r>
              <a:rPr lang="en-GB" sz="2000" i="1" dirty="0" smtClean="0"/>
              <a:t>		</a:t>
            </a:r>
            <a:r>
              <a:rPr lang="en-GB" sz="2000" i="1" dirty="0" err="1" smtClean="0"/>
              <a:t>raspistill</a:t>
            </a:r>
            <a:r>
              <a:rPr lang="en-GB" sz="2000" i="1" dirty="0" smtClean="0"/>
              <a:t> </a:t>
            </a:r>
            <a:r>
              <a:rPr lang="en-GB" sz="2000" i="1" dirty="0" smtClean="0"/>
              <a:t>-</a:t>
            </a:r>
            <a:r>
              <a:rPr lang="en-GB" sz="2000" i="1" dirty="0" err="1" smtClean="0"/>
              <a:t>vf</a:t>
            </a:r>
            <a:r>
              <a:rPr lang="en-GB" sz="2000" i="1" dirty="0" smtClean="0"/>
              <a:t> -</a:t>
            </a:r>
            <a:r>
              <a:rPr lang="en-GB" sz="2000" i="1" dirty="0" err="1" smtClean="0"/>
              <a:t>hf</a:t>
            </a:r>
            <a:r>
              <a:rPr lang="en-GB" sz="2000" i="1" dirty="0" smtClean="0"/>
              <a:t> -o test.jpg</a:t>
            </a:r>
            <a:endParaRPr lang="en-GB" sz="2000" i="1" dirty="0" smtClean="0"/>
          </a:p>
          <a:p>
            <a:r>
              <a:rPr lang="en-GB" sz="2400" dirty="0" smtClean="0"/>
              <a:t>Run </a:t>
            </a:r>
            <a:r>
              <a:rPr lang="en-GB" sz="2400" dirty="0" err="1" smtClean="0"/>
              <a:t>raspistill</a:t>
            </a:r>
            <a:r>
              <a:rPr lang="en-GB" sz="2400" dirty="0" smtClean="0"/>
              <a:t> on multi-capture </a:t>
            </a:r>
            <a:r>
              <a:rPr lang="en-GB" sz="2400" dirty="0" smtClean="0"/>
              <a:t>mode</a:t>
            </a:r>
          </a:p>
          <a:p>
            <a:pPr>
              <a:buNone/>
            </a:pPr>
            <a:r>
              <a:rPr lang="en-GB" sz="2000" dirty="0" smtClean="0"/>
              <a:t> </a:t>
            </a:r>
            <a:r>
              <a:rPr lang="en-GB" sz="2000" dirty="0" smtClean="0"/>
              <a:t> 		</a:t>
            </a:r>
            <a:r>
              <a:rPr lang="de-DE" sz="2000" i="1" dirty="0" smtClean="0"/>
              <a:t>raspistill -vf -hf -w 640 -h 480 -o image%03d.jpg -tl 1000 -t 30000</a:t>
            </a:r>
            <a:endParaRPr lang="en-GB" sz="2000" i="1" dirty="0" smtClean="0"/>
          </a:p>
          <a:p>
            <a:r>
              <a:rPr lang="en-GB" sz="2400" dirty="0" smtClean="0"/>
              <a:t>Combine stills into time lapse </a:t>
            </a:r>
            <a:r>
              <a:rPr lang="en-GB" sz="2400" dirty="0" smtClean="0"/>
              <a:t>video</a:t>
            </a:r>
          </a:p>
          <a:p>
            <a:pPr>
              <a:buNone/>
            </a:pPr>
            <a:r>
              <a:rPr lang="en-GB" sz="2000" dirty="0" smtClean="0"/>
              <a:t>		</a:t>
            </a:r>
            <a:r>
              <a:rPr lang="en-GB" sz="2000" i="1" dirty="0" err="1" smtClean="0"/>
              <a:t>avconv</a:t>
            </a:r>
            <a:r>
              <a:rPr lang="en-GB" sz="2000" i="1" dirty="0" smtClean="0"/>
              <a:t> </a:t>
            </a:r>
            <a:r>
              <a:rPr lang="en-GB" sz="2000" i="1" dirty="0" smtClean="0"/>
              <a:t>-</a:t>
            </a:r>
            <a:r>
              <a:rPr lang="en-GB" sz="2000" i="1" dirty="0" err="1" smtClean="0"/>
              <a:t>i</a:t>
            </a:r>
            <a:r>
              <a:rPr lang="en-GB" sz="2000" i="1" dirty="0" smtClean="0"/>
              <a:t> image%03d.jpg -r 6 timelapse.avi</a:t>
            </a:r>
            <a:endParaRPr lang="en-GB" sz="2000" i="1" dirty="0" smtClean="0"/>
          </a:p>
          <a:p>
            <a:endParaRPr lang="en-GB" sz="2400" dirty="0" smtClean="0"/>
          </a:p>
          <a:p>
            <a:r>
              <a:rPr lang="en-GB" sz="2400" dirty="0" smtClean="0"/>
              <a:t>Or</a:t>
            </a:r>
            <a:r>
              <a:rPr lang="en-GB" sz="2400" dirty="0" smtClean="0"/>
              <a:t>, take real time video</a:t>
            </a:r>
          </a:p>
          <a:p>
            <a:pPr>
              <a:buNone/>
            </a:pPr>
            <a:r>
              <a:rPr lang="en-GB" sz="2000" i="1" dirty="0" smtClean="0"/>
              <a:t>		</a:t>
            </a:r>
            <a:r>
              <a:rPr lang="en-GB" sz="2000" i="1" dirty="0" err="1" smtClean="0"/>
              <a:t>raspivid</a:t>
            </a:r>
            <a:r>
              <a:rPr lang="en-GB" sz="2000" i="1" dirty="0" smtClean="0"/>
              <a:t> </a:t>
            </a:r>
            <a:r>
              <a:rPr lang="en-GB" sz="2000" i="1" dirty="0" smtClean="0"/>
              <a:t>-o vid.h264</a:t>
            </a:r>
            <a:endParaRPr lang="en-GB" sz="20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Taking Photos and Videos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CC0066"/>
                </a:solidFill>
              </a:rPr>
              <a:t>Raspberry Pi versions:</a:t>
            </a:r>
            <a:endParaRPr lang="en-GB" b="1" dirty="0">
              <a:solidFill>
                <a:srgbClr val="CC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2800" b="1" dirty="0" smtClean="0"/>
              <a:t>Model B</a:t>
            </a:r>
            <a:r>
              <a:rPr lang="en-GB" sz="2800" dirty="0" smtClean="0"/>
              <a:t> (original, $35) in 2012 - composite video</a:t>
            </a:r>
          </a:p>
          <a:p>
            <a:pPr>
              <a:lnSpc>
                <a:spcPct val="110000"/>
              </a:lnSpc>
            </a:pPr>
            <a:r>
              <a:rPr lang="en-GB" sz="2800" b="1" dirty="0" smtClean="0"/>
              <a:t>Model A </a:t>
            </a:r>
            <a:r>
              <a:rPr lang="en-GB" sz="2800" dirty="0" smtClean="0"/>
              <a:t>(smaller, cheaper version) in 2013</a:t>
            </a:r>
          </a:p>
          <a:p>
            <a:pPr>
              <a:lnSpc>
                <a:spcPct val="110000"/>
              </a:lnSpc>
            </a:pPr>
            <a:r>
              <a:rPr lang="en-GB" sz="2800" b="1" dirty="0" smtClean="0"/>
              <a:t>Model B+ </a:t>
            </a:r>
            <a:r>
              <a:rPr lang="en-GB" sz="2800" dirty="0" smtClean="0"/>
              <a:t>in 2014 – HDMI video, micro SD</a:t>
            </a:r>
          </a:p>
          <a:p>
            <a:pPr>
              <a:lnSpc>
                <a:spcPct val="110000"/>
              </a:lnSpc>
            </a:pPr>
            <a:r>
              <a:rPr lang="en-GB" sz="2800" b="1" dirty="0" smtClean="0"/>
              <a:t>Pi 2</a:t>
            </a:r>
            <a:r>
              <a:rPr lang="en-GB" sz="2800" dirty="0" smtClean="0"/>
              <a:t> in 2015 – 1Gb RAM, faster processor</a:t>
            </a:r>
          </a:p>
          <a:p>
            <a:pPr>
              <a:lnSpc>
                <a:spcPct val="110000"/>
              </a:lnSpc>
            </a:pPr>
            <a:r>
              <a:rPr lang="en-GB" sz="2800" b="1" dirty="0" smtClean="0"/>
              <a:t>Pi 3</a:t>
            </a:r>
            <a:r>
              <a:rPr lang="en-GB" sz="2800" dirty="0" smtClean="0"/>
              <a:t> in Feb 2016 - built-in </a:t>
            </a:r>
            <a:r>
              <a:rPr lang="en-GB" sz="2800" dirty="0" err="1" smtClean="0"/>
              <a:t>wi-fi</a:t>
            </a:r>
            <a:r>
              <a:rPr lang="en-GB" sz="2800" dirty="0" smtClean="0"/>
              <a:t>, </a:t>
            </a:r>
            <a:r>
              <a:rPr lang="en-GB" sz="2800" dirty="0" err="1" smtClean="0"/>
              <a:t>bluetooth</a:t>
            </a:r>
            <a:endParaRPr lang="en-GB" sz="2800" dirty="0" smtClean="0"/>
          </a:p>
          <a:p>
            <a:pPr>
              <a:lnSpc>
                <a:spcPct val="110000"/>
              </a:lnSpc>
            </a:pPr>
            <a:r>
              <a:rPr lang="en-GB" sz="2800" b="1" dirty="0" smtClean="0"/>
              <a:t>Pi Zero W </a:t>
            </a:r>
            <a:r>
              <a:rPr lang="en-GB" sz="2800" dirty="0" smtClean="0"/>
              <a:t>(wireless) in Feb 2017                                                       - smaller, cheaper, low power</a:t>
            </a:r>
          </a:p>
          <a:p>
            <a:pPr>
              <a:lnSpc>
                <a:spcPct val="110000"/>
              </a:lnSpc>
            </a:pPr>
            <a:r>
              <a:rPr lang="en-GB" sz="2800" b="1" dirty="0" smtClean="0"/>
              <a:t>Pi 4</a:t>
            </a:r>
            <a:r>
              <a:rPr lang="en-GB" sz="2800" dirty="0" smtClean="0"/>
              <a:t> in 2019 – </a:t>
            </a:r>
            <a:r>
              <a:rPr lang="en-GB" sz="2800" dirty="0" smtClean="0"/>
              <a:t>Up to 4Gb RAM, </a:t>
            </a:r>
            <a:r>
              <a:rPr lang="en-GB" sz="2800" dirty="0" smtClean="0"/>
              <a:t>4K video, Dual </a:t>
            </a:r>
            <a:r>
              <a:rPr lang="en-GB" sz="2800" dirty="0" smtClean="0"/>
              <a:t>HDMI</a:t>
            </a:r>
          </a:p>
        </p:txBody>
      </p:sp>
      <p:pic>
        <p:nvPicPr>
          <p:cNvPr id="3074" name="Picture 2" descr="C:\Users\aliso\Desktop\Raspberry Pi talk\Raspberry_P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3886200"/>
            <a:ext cx="1066800" cy="1344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38200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GPIO = General Purpose </a:t>
            </a:r>
            <a:r>
              <a:rPr lang="en-GB" dirty="0" err="1" smtClean="0"/>
              <a:t>Input/Output</a:t>
            </a:r>
            <a:endParaRPr lang="en-GB" dirty="0" smtClean="0"/>
          </a:p>
          <a:p>
            <a:r>
              <a:rPr lang="en-GB" dirty="0" smtClean="0"/>
              <a:t>Used to connect sensors and </a:t>
            </a:r>
            <a:r>
              <a:rPr lang="en-GB" dirty="0" smtClean="0"/>
              <a:t>devices/peripherals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GPIO Bus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514600"/>
            <a:ext cx="6443368" cy="187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Image result for raspberry 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267200"/>
            <a:ext cx="3124200" cy="2278477"/>
          </a:xfrm>
          <a:prstGeom prst="rect">
            <a:avLst/>
          </a:prstGeom>
          <a:noFill/>
        </p:spPr>
      </p:pic>
      <p:sp>
        <p:nvSpPr>
          <p:cNvPr id="6" name="Bent Arrow 5"/>
          <p:cNvSpPr/>
          <p:nvPr/>
        </p:nvSpPr>
        <p:spPr>
          <a:xfrm rot="5400000">
            <a:off x="7010400" y="3810000"/>
            <a:ext cx="1295400" cy="533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4338" name="Picture 2" descr="Image result for spi ic2 pi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495800"/>
            <a:ext cx="2971800" cy="1982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/>
              <a:t>HATs are add-on circuit boards that provide extra functionality to your Pi and plug into GPIO bus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HATs (Hardware Attached on Top)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Image result for raspberry pi ha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895600"/>
            <a:ext cx="4343400" cy="336613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562600" y="2895600"/>
            <a:ext cx="295382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CC0066"/>
                </a:solidFill>
              </a:rPr>
              <a:t>Sense HAT</a:t>
            </a:r>
          </a:p>
          <a:p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8 x 8 multicolour LED matrix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Motion sensors </a:t>
            </a:r>
            <a:br>
              <a:rPr lang="en-GB" dirty="0" smtClean="0"/>
            </a:br>
            <a:r>
              <a:rPr lang="en-GB" dirty="0" smtClean="0"/>
              <a:t>         (accelerometer, </a:t>
            </a:r>
          </a:p>
          <a:p>
            <a:r>
              <a:rPr lang="en-GB" dirty="0" smtClean="0"/>
              <a:t>           gyroscope, compass)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Temperature sensor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Pressure sensor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Humidity Sensor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Mini joystick</a:t>
            </a:r>
            <a:endParaRPr lang="en-GB" dirty="0"/>
          </a:p>
        </p:txBody>
      </p:sp>
      <p:sp>
        <p:nvSpPr>
          <p:cNvPr id="6" name="Down Arrow 5"/>
          <p:cNvSpPr/>
          <p:nvPr/>
        </p:nvSpPr>
        <p:spPr>
          <a:xfrm rot="4587312">
            <a:off x="3895083" y="2453142"/>
            <a:ext cx="152400" cy="33391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Down Arrow 7"/>
          <p:cNvSpPr/>
          <p:nvPr/>
        </p:nvSpPr>
        <p:spPr>
          <a:xfrm rot="7271817">
            <a:off x="4687538" y="4164925"/>
            <a:ext cx="152400" cy="19594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400" dirty="0" smtClean="0"/>
              <a:t>Use python to program the sense hat or sense hat emulator</a:t>
            </a:r>
          </a:p>
          <a:p>
            <a:pPr>
              <a:buNone/>
            </a:pPr>
            <a:r>
              <a:rPr lang="en-GB" sz="1800" dirty="0" smtClean="0">
                <a:solidFill>
                  <a:schemeClr val="tx2"/>
                </a:solidFill>
              </a:rPr>
              <a:t>               from </a:t>
            </a:r>
            <a:r>
              <a:rPr lang="en-GB" sz="1800" dirty="0" err="1" smtClean="0">
                <a:solidFill>
                  <a:schemeClr val="tx2"/>
                </a:solidFill>
              </a:rPr>
              <a:t>sense_hat</a:t>
            </a:r>
            <a:r>
              <a:rPr lang="en-GB" sz="1800" dirty="0" smtClean="0">
                <a:solidFill>
                  <a:schemeClr val="tx2"/>
                </a:solidFill>
              </a:rPr>
              <a:t> import </a:t>
            </a:r>
            <a:r>
              <a:rPr lang="en-GB" sz="1800" dirty="0" err="1" smtClean="0">
                <a:solidFill>
                  <a:schemeClr val="tx2"/>
                </a:solidFill>
              </a:rPr>
              <a:t>SenseHat</a:t>
            </a:r>
            <a:r>
              <a:rPr lang="en-GB" sz="1800" dirty="0" smtClean="0">
                <a:solidFill>
                  <a:schemeClr val="tx2"/>
                </a:solidFill>
              </a:rPr>
              <a:t>    #Hat</a:t>
            </a:r>
          </a:p>
          <a:p>
            <a:pPr>
              <a:buNone/>
            </a:pPr>
            <a:r>
              <a:rPr lang="en-GB" sz="1800" dirty="0" smtClean="0">
                <a:solidFill>
                  <a:schemeClr val="tx2"/>
                </a:solidFill>
              </a:rPr>
              <a:t>               from </a:t>
            </a:r>
            <a:r>
              <a:rPr lang="en-GB" sz="1800" dirty="0" err="1" smtClean="0">
                <a:solidFill>
                  <a:schemeClr val="tx2"/>
                </a:solidFill>
              </a:rPr>
              <a:t>sense_emu</a:t>
            </a:r>
            <a:r>
              <a:rPr lang="en-GB" sz="1800" dirty="0" smtClean="0">
                <a:solidFill>
                  <a:schemeClr val="tx2"/>
                </a:solidFill>
              </a:rPr>
              <a:t> import </a:t>
            </a:r>
            <a:r>
              <a:rPr lang="en-GB" sz="1800" dirty="0" err="1" smtClean="0">
                <a:solidFill>
                  <a:schemeClr val="tx2"/>
                </a:solidFill>
              </a:rPr>
              <a:t>SenseHat</a:t>
            </a:r>
            <a:r>
              <a:rPr lang="en-GB" sz="1800" dirty="0" smtClean="0">
                <a:solidFill>
                  <a:schemeClr val="tx2"/>
                </a:solidFill>
              </a:rPr>
              <a:t>   #Emulator</a:t>
            </a:r>
          </a:p>
          <a:p>
            <a:pPr>
              <a:buNone/>
            </a:pPr>
            <a:endParaRPr lang="en-GB" sz="1800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GB" sz="2400" dirty="0" smtClean="0"/>
              <a:t>Emulator screenshot:</a:t>
            </a:r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 the Sense HAT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3505200"/>
            <a:ext cx="4681537" cy="263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505200"/>
            <a:ext cx="3085993" cy="31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sz="2800" dirty="0" smtClean="0"/>
              <a:t>Easily control DC or Stepper motors (e.g. build robots)</a:t>
            </a:r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Motor HAT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C:\Users\aliso\Desktop\Raspberry Pi talk\m-h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362200"/>
            <a:ext cx="3621354" cy="3519488"/>
          </a:xfrm>
          <a:prstGeom prst="rect">
            <a:avLst/>
          </a:prstGeom>
          <a:noFill/>
        </p:spPr>
      </p:pic>
      <p:pic>
        <p:nvPicPr>
          <p:cNvPr id="1029" name="Picture 5" descr="C:\Users\aliso\Desktop\Raspberry Pi talk\m-hat-bac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62200"/>
            <a:ext cx="4037498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Robot with Motor HAT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C:\Users\aliso\Desktop\Raspberry Pi talk\rob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799" y="1447800"/>
            <a:ext cx="6100897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r>
              <a:rPr lang="en-GB" sz="2400" dirty="0" smtClean="0"/>
              <a:t>Kit from e-bay – cost approx. £7</a:t>
            </a:r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381000"/>
            <a:ext cx="8763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Motors, wheels and chassis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rrb_robot_chassis_par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286000"/>
            <a:ext cx="60960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buNone/>
            </a:pPr>
            <a:r>
              <a:rPr lang="en-GB" sz="2400" dirty="0" err="1" smtClean="0"/>
              <a:t>Adafruit</a:t>
            </a:r>
            <a:r>
              <a:rPr lang="en-GB" sz="2400" dirty="0" smtClean="0"/>
              <a:t> motor hat library for Python:</a:t>
            </a:r>
            <a:endParaRPr lang="en-GB" sz="2400" b="1" dirty="0" smtClean="0"/>
          </a:p>
          <a:p>
            <a:pPr>
              <a:buNone/>
            </a:pPr>
            <a:r>
              <a:rPr lang="en-GB" sz="2400" dirty="0" smtClean="0"/>
              <a:t>	</a:t>
            </a:r>
            <a:r>
              <a:rPr lang="en-GB" sz="2400" dirty="0" err="1" smtClean="0"/>
              <a:t>sudo</a:t>
            </a:r>
            <a:r>
              <a:rPr lang="en-GB" sz="2400" dirty="0" smtClean="0"/>
              <a:t> pip install </a:t>
            </a:r>
            <a:r>
              <a:rPr lang="en-GB" sz="2400" dirty="0" err="1" smtClean="0"/>
              <a:t>Adafruit_MotorHAT</a:t>
            </a:r>
            <a:endParaRPr lang="en-GB" sz="2400" dirty="0" smtClean="0"/>
          </a:p>
          <a:p>
            <a:pPr>
              <a:buNone/>
            </a:pPr>
            <a:endParaRPr lang="en-GB" sz="2400" dirty="0" smtClean="0"/>
          </a:p>
          <a:p>
            <a:r>
              <a:rPr lang="en-GB" sz="2400" dirty="0" err="1" smtClean="0"/>
              <a:t>setSpeed</a:t>
            </a:r>
            <a:r>
              <a:rPr lang="en-GB" sz="2400" dirty="0" smtClean="0"/>
              <a:t>(n)    where n is 0 to 255</a:t>
            </a:r>
          </a:p>
          <a:p>
            <a:r>
              <a:rPr lang="en-GB" sz="2400" dirty="0" smtClean="0"/>
              <a:t>run(</a:t>
            </a:r>
            <a:r>
              <a:rPr lang="en-GB" sz="2400" dirty="0" err="1" smtClean="0"/>
              <a:t>Adafruit_MotorHAT.FORWARD</a:t>
            </a:r>
            <a:r>
              <a:rPr lang="en-GB" sz="2400" dirty="0" smtClean="0"/>
              <a:t>)</a:t>
            </a:r>
          </a:p>
          <a:p>
            <a:r>
              <a:rPr lang="en-GB" sz="2400" dirty="0" smtClean="0"/>
              <a:t>run(</a:t>
            </a:r>
            <a:r>
              <a:rPr lang="en-GB" sz="2400" dirty="0" err="1" smtClean="0"/>
              <a:t>Adafruit_MotorHAT.BACKWARD</a:t>
            </a:r>
            <a:r>
              <a:rPr lang="en-GB" sz="2400" dirty="0" smtClean="0"/>
              <a:t>)</a:t>
            </a:r>
          </a:p>
          <a:p>
            <a:r>
              <a:rPr lang="en-GB" sz="2400" dirty="0" smtClean="0"/>
              <a:t>run(</a:t>
            </a:r>
            <a:r>
              <a:rPr lang="en-GB" sz="2400" dirty="0" err="1" smtClean="0"/>
              <a:t>Adafruit_MotorHAT.RELEASE</a:t>
            </a:r>
            <a:r>
              <a:rPr lang="en-GB" sz="2400" dirty="0" smtClean="0"/>
              <a:t>)</a:t>
            </a:r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400" dirty="0" smtClean="0"/>
              <a:t>Curses library for terminal handling:</a:t>
            </a:r>
          </a:p>
          <a:p>
            <a:r>
              <a:rPr lang="en-GB" sz="2400" dirty="0" err="1" smtClean="0"/>
              <a:t>getch</a:t>
            </a:r>
            <a:r>
              <a:rPr lang="en-GB" sz="2400" dirty="0" smtClean="0"/>
              <a:t>()   -  detects a key press to control the robot</a:t>
            </a:r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381000"/>
            <a:ext cx="87630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GB" sz="4400" b="1" dirty="0" smtClean="0">
                <a:solidFill>
                  <a:srgbClr val="CC0066"/>
                </a:solidFill>
                <a:latin typeface="+mj-lt"/>
                <a:ea typeface="+mj-ea"/>
                <a:cs typeface="+mj-cs"/>
              </a:rPr>
              <a:t>Controlling the motors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Cost approx £1 on </a:t>
            </a:r>
            <a:r>
              <a:rPr lang="en-GB" dirty="0" err="1" smtClean="0"/>
              <a:t>ebay</a:t>
            </a:r>
            <a:endParaRPr lang="en-GB" dirty="0" smtClean="0"/>
          </a:p>
          <a:p>
            <a:r>
              <a:rPr lang="en-GB" dirty="0" smtClean="0"/>
              <a:t>Approx 15 degree beam width</a:t>
            </a:r>
          </a:p>
          <a:p>
            <a:r>
              <a:rPr lang="en-GB" dirty="0" smtClean="0"/>
              <a:t>Connections:  </a:t>
            </a:r>
          </a:p>
          <a:p>
            <a:pPr lvl="1">
              <a:buNone/>
            </a:pPr>
            <a:r>
              <a:rPr lang="en-GB" dirty="0" smtClean="0"/>
              <a:t>VCC (5V) </a:t>
            </a:r>
            <a:r>
              <a:rPr lang="en-GB" b="1" dirty="0" smtClean="0"/>
              <a:t>=&gt; GPIO pin 2</a:t>
            </a:r>
          </a:p>
          <a:p>
            <a:pPr lvl="1">
              <a:buNone/>
            </a:pPr>
            <a:r>
              <a:rPr lang="en-GB" dirty="0" smtClean="0"/>
              <a:t>TRIG (GPIO4)</a:t>
            </a:r>
            <a:r>
              <a:rPr lang="en-GB" b="1" dirty="0" smtClean="0"/>
              <a:t> =&gt; GPIO pin 7</a:t>
            </a:r>
            <a:endParaRPr lang="en-GB" dirty="0" smtClean="0"/>
          </a:p>
          <a:p>
            <a:pPr lvl="1">
              <a:buNone/>
            </a:pPr>
            <a:r>
              <a:rPr lang="en-GB" dirty="0" smtClean="0"/>
              <a:t>ECHO (GPIO17) </a:t>
            </a:r>
            <a:r>
              <a:rPr lang="en-GB" b="1" dirty="0" smtClean="0"/>
              <a:t>=&gt; GPIO pin 11</a:t>
            </a:r>
          </a:p>
          <a:p>
            <a:pPr lvl="1">
              <a:buNone/>
            </a:pPr>
            <a:r>
              <a:rPr lang="en-GB" dirty="0" smtClean="0"/>
              <a:t>GND (0V) </a:t>
            </a:r>
            <a:r>
              <a:rPr lang="en-GB" b="1" dirty="0" smtClean="0"/>
              <a:t>=&gt; GPIO pin 6</a:t>
            </a:r>
          </a:p>
          <a:p>
            <a:pPr lvl="1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Ultrasonic Sensor (HC-SR04)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RPiGPI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4267200"/>
            <a:ext cx="5943600" cy="1979265"/>
          </a:xfrm>
          <a:prstGeom prst="rect">
            <a:avLst/>
          </a:prstGeom>
        </p:spPr>
      </p:pic>
      <p:pic>
        <p:nvPicPr>
          <p:cNvPr id="7" name="Picture 6" descr="HC-SR04-ultrasonic-sens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1447800"/>
            <a:ext cx="3581400" cy="273851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800600" cy="4190999"/>
          </a:xfrm>
        </p:spPr>
        <p:txBody>
          <a:bodyPr>
            <a:normAutofit fontScale="92500" lnSpcReduction="20000"/>
          </a:bodyPr>
          <a:lstStyle/>
          <a:p>
            <a:r>
              <a:rPr lang="en-GB" sz="2200" b="1" dirty="0" smtClean="0"/>
              <a:t>PWM/Servo Motor </a:t>
            </a:r>
            <a:r>
              <a:rPr lang="en-GB" sz="2200" dirty="0" smtClean="0"/>
              <a:t>HAT</a:t>
            </a:r>
          </a:p>
          <a:p>
            <a:r>
              <a:rPr lang="en-GB" sz="2200" b="1" dirty="0" err="1" smtClean="0"/>
              <a:t>Perma</a:t>
            </a:r>
            <a:r>
              <a:rPr lang="en-GB" sz="2200" b="1" dirty="0" smtClean="0"/>
              <a:t>-Proto HAT </a:t>
            </a:r>
            <a:r>
              <a:rPr lang="en-GB" sz="2200" dirty="0" smtClean="0"/>
              <a:t>(for prototyping circuits)</a:t>
            </a:r>
          </a:p>
          <a:p>
            <a:r>
              <a:rPr lang="en-GB" sz="2200" b="1" dirty="0" smtClean="0"/>
              <a:t>GPS HAT</a:t>
            </a:r>
          </a:p>
          <a:p>
            <a:r>
              <a:rPr lang="en-GB" sz="2200" b="1" dirty="0" err="1" smtClean="0"/>
              <a:t>Picade</a:t>
            </a:r>
            <a:r>
              <a:rPr lang="en-GB" sz="2200" b="1" dirty="0" smtClean="0"/>
              <a:t> HAT </a:t>
            </a:r>
            <a:r>
              <a:rPr lang="en-GB" sz="2200" dirty="0" smtClean="0"/>
              <a:t>– turn Pi into an arcade machine, e.g. to emulate old games console</a:t>
            </a:r>
          </a:p>
          <a:p>
            <a:r>
              <a:rPr lang="en-GB" sz="2200" b="1" dirty="0" smtClean="0"/>
              <a:t>Piano HAT </a:t>
            </a:r>
            <a:r>
              <a:rPr lang="en-GB" sz="2200" dirty="0" smtClean="0"/>
              <a:t>– adds a 13-key piano keyboard and synthesizer control</a:t>
            </a:r>
          </a:p>
          <a:p>
            <a:r>
              <a:rPr lang="en-GB" sz="2200" b="1" dirty="0" smtClean="0"/>
              <a:t>OLED Bonnet </a:t>
            </a:r>
            <a:r>
              <a:rPr lang="en-GB" sz="2200" dirty="0" smtClean="0"/>
              <a:t>(adds compact OLED display with 128 x 64 pixels)</a:t>
            </a:r>
          </a:p>
          <a:p>
            <a:r>
              <a:rPr lang="en-GB" sz="2200" dirty="0" err="1" smtClean="0"/>
              <a:t>Adafruit</a:t>
            </a:r>
            <a:r>
              <a:rPr lang="en-GB" sz="2200" dirty="0" smtClean="0"/>
              <a:t> </a:t>
            </a:r>
            <a:r>
              <a:rPr lang="en-GB" sz="2200" b="1" dirty="0" smtClean="0"/>
              <a:t>Animated Eyes Bonnet </a:t>
            </a:r>
            <a:r>
              <a:rPr lang="en-GB" sz="2200" dirty="0" smtClean="0"/>
              <a:t>– add two displays and use for masks, costumes and props</a:t>
            </a:r>
          </a:p>
          <a:p>
            <a:endParaRPr lang="en-GB" sz="2800" dirty="0" smtClean="0"/>
          </a:p>
          <a:p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sz="2800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Other HATs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674" name="Picture 2" descr="Image result for raspberry pi animated ey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00200"/>
            <a:ext cx="3733800" cy="280035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219200" y="57912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 smtClean="0"/>
              <a:t>See </a:t>
            </a:r>
            <a:r>
              <a:rPr lang="en-GB" dirty="0" smtClean="0">
                <a:hlinkClick r:id="rId3"/>
              </a:rPr>
              <a:t>https://www.adafruit.com/category/286</a:t>
            </a:r>
            <a:r>
              <a:rPr lang="en-GB" dirty="0" smtClean="0"/>
              <a:t> for many others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Beginners kits available</a:t>
            </a:r>
          </a:p>
          <a:p>
            <a:r>
              <a:rPr lang="en-GB" dirty="0" smtClean="0"/>
              <a:t>Use “breadboard” to avoid soldering</a:t>
            </a:r>
          </a:p>
          <a:p>
            <a:endParaRPr lang="en-GB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Custom Electronic</a:t>
            </a:r>
            <a:r>
              <a:rPr kumimoji="0" lang="en-GB" sz="4400" b="1" i="0" u="none" strike="noStrike" kern="1200" cap="none" spc="0" normalizeH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Circuits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Simple Solderless Breadboard Bread Board 400 Contacts Available Test Develop DI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971800"/>
            <a:ext cx="2857500" cy="2857500"/>
          </a:xfrm>
          <a:prstGeom prst="rect">
            <a:avLst/>
          </a:prstGeom>
          <a:noFill/>
        </p:spPr>
      </p:pic>
      <p:pic>
        <p:nvPicPr>
          <p:cNvPr id="4099" name="Picture 3" descr="C:\Users\aliso\Downloads\electronics-697857_19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276600"/>
            <a:ext cx="4191703" cy="2362200"/>
          </a:xfrm>
          <a:prstGeom prst="rect">
            <a:avLst/>
          </a:prstGeom>
          <a:noFill/>
        </p:spPr>
      </p:pic>
      <p:pic>
        <p:nvPicPr>
          <p:cNvPr id="4101" name="Picture 5" descr="C:\Users\aliso\Downloads\idc-cable-1991608_19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1796963" y="3918036"/>
            <a:ext cx="3192462" cy="11475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raspberry p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7842250" cy="4953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GB" sz="4400" b="1" dirty="0" smtClean="0">
                <a:solidFill>
                  <a:srgbClr val="CC0066"/>
                </a:solidFill>
                <a:latin typeface="+mj-lt"/>
                <a:ea typeface="+mj-ea"/>
                <a:cs typeface="+mj-cs"/>
              </a:rPr>
              <a:t>Automatic Plant Watering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 descr="C:\Users\alison.ANDROMEDA\Desktop\TM470\Images\TMA02\IMG_45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4000" cy="45160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ison.ANDROMEDA\Desktop\TM470\Images\TMA01\Watering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533400"/>
            <a:ext cx="5069600" cy="5453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lison.ANDROMEDA\Desktop\TM470\ema-images\new_client_layout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404664"/>
            <a:ext cx="6012160" cy="5962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Other projects on internet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22" name="Picture 2" descr="Image result for raspberry pi 3D body scan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447800"/>
            <a:ext cx="2362200" cy="1987350"/>
          </a:xfrm>
          <a:prstGeom prst="rect">
            <a:avLst/>
          </a:prstGeom>
          <a:noFill/>
        </p:spPr>
      </p:pic>
      <p:pic>
        <p:nvPicPr>
          <p:cNvPr id="30724" name="Picture 4" descr="Image result for raspberry pi smart phone"/>
          <p:cNvPicPr>
            <a:picLocks noChangeAspect="1" noChangeArrowheads="1"/>
          </p:cNvPicPr>
          <p:nvPr/>
        </p:nvPicPr>
        <p:blipFill>
          <a:blip r:embed="rId3" cstate="print"/>
          <a:srcRect l="20480" r="29600" b="18750"/>
          <a:stretch>
            <a:fillRect/>
          </a:stretch>
        </p:blipFill>
        <p:spPr bwMode="auto">
          <a:xfrm>
            <a:off x="3429000" y="1447800"/>
            <a:ext cx="2508068" cy="2286000"/>
          </a:xfrm>
          <a:prstGeom prst="rect">
            <a:avLst/>
          </a:prstGeom>
          <a:noFill/>
        </p:spPr>
      </p:pic>
      <p:pic>
        <p:nvPicPr>
          <p:cNvPr id="30726" name="Picture 6" descr="Image result for raspberry pi dro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1" y="4177016"/>
            <a:ext cx="3657600" cy="209996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85800" y="3505200"/>
            <a:ext cx="177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3D Body Scanner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3581400" y="3733800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/>
              <a:t>PiPhone</a:t>
            </a:r>
            <a:r>
              <a:rPr lang="en-GB" dirty="0" smtClean="0"/>
              <a:t> </a:t>
            </a:r>
            <a:r>
              <a:rPr lang="en-GB" dirty="0" err="1" smtClean="0"/>
              <a:t>smartphone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14400" y="6248400"/>
            <a:ext cx="762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dirty="0" smtClean="0"/>
              <a:t>Drone</a:t>
            </a:r>
          </a:p>
        </p:txBody>
      </p:sp>
      <p:pic>
        <p:nvPicPr>
          <p:cNvPr id="30728" name="Picture 8" descr="IMG_373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1371600"/>
            <a:ext cx="2143125" cy="28575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6629400" y="4191000"/>
            <a:ext cx="1155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Pet feeder</a:t>
            </a:r>
            <a:endParaRPr lang="en-GB" dirty="0"/>
          </a:p>
        </p:txBody>
      </p:sp>
      <p:pic>
        <p:nvPicPr>
          <p:cNvPr id="30730" name="Picture 10" descr="Image result for raspberry pi beetbox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343400"/>
            <a:ext cx="2383012" cy="1664443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3810000" y="6172200"/>
            <a:ext cx="3798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dirty="0" err="1" smtClean="0"/>
              <a:t>BeetBox</a:t>
            </a:r>
            <a:r>
              <a:rPr lang="en-GB" dirty="0" smtClean="0"/>
              <a:t> – turns vegetables into drums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 smtClean="0"/>
              <a:t>I’ll make the slides available - check </a:t>
            </a:r>
            <a:r>
              <a:rPr lang="en-GB" sz="2400" dirty="0" err="1" smtClean="0"/>
              <a:t>meetup</a:t>
            </a:r>
            <a:r>
              <a:rPr lang="en-GB" sz="2400" dirty="0" smtClean="0"/>
              <a:t> group, or message me. </a:t>
            </a:r>
          </a:p>
          <a:p>
            <a:r>
              <a:rPr lang="en-GB" sz="2400" dirty="0" smtClean="0"/>
              <a:t>Lots of open source </a:t>
            </a:r>
            <a:r>
              <a:rPr lang="en-GB" sz="2400" dirty="0" smtClean="0"/>
              <a:t>Raspberry Pi projects </a:t>
            </a:r>
            <a:r>
              <a:rPr lang="en-GB" sz="2400" dirty="0" smtClean="0"/>
              <a:t>shared on the internet</a:t>
            </a:r>
          </a:p>
          <a:p>
            <a:r>
              <a:rPr lang="en-GB" sz="2400" dirty="0" smtClean="0"/>
              <a:t>Now there is the possibility to combine with Cloud service, e.g. AWS IOT</a:t>
            </a:r>
          </a:p>
          <a:p>
            <a:endParaRPr lang="en-GB" sz="2400" dirty="0" smtClean="0"/>
          </a:p>
          <a:p>
            <a:r>
              <a:rPr lang="en-GB" sz="2400" dirty="0" smtClean="0"/>
              <a:t>Any </a:t>
            </a:r>
            <a:r>
              <a:rPr lang="en-GB" sz="2400" dirty="0" smtClean="0"/>
              <a:t>projects that anyone wants to build?</a:t>
            </a:r>
          </a:p>
          <a:p>
            <a:r>
              <a:rPr lang="en-GB" sz="2400" dirty="0" smtClean="0"/>
              <a:t>If you have a project idea, </a:t>
            </a:r>
            <a:r>
              <a:rPr lang="en-GB" sz="2400" dirty="0" smtClean="0"/>
              <a:t>ask </a:t>
            </a:r>
            <a:r>
              <a:rPr lang="en-GB" sz="2400" dirty="0" smtClean="0"/>
              <a:t>me if you’re looking for help/advice on electronics, soldering, circuit board etching, 3D printing, etc</a:t>
            </a:r>
            <a:r>
              <a:rPr lang="en-GB" sz="2400" dirty="0" smtClean="0"/>
              <a:t>.</a:t>
            </a:r>
            <a:endParaRPr lang="en-GB" sz="2400" dirty="0" smtClean="0"/>
          </a:p>
          <a:p>
            <a:r>
              <a:rPr lang="en-GB" sz="2400" dirty="0" smtClean="0"/>
              <a:t>Any questions??</a:t>
            </a:r>
          </a:p>
          <a:p>
            <a:pPr>
              <a:buNone/>
            </a:pPr>
            <a:endParaRPr lang="en-GB" sz="2400" dirty="0" smtClean="0"/>
          </a:p>
          <a:p>
            <a:pPr>
              <a:buNone/>
            </a:pPr>
            <a:r>
              <a:rPr lang="en-GB" sz="2000" b="1" dirty="0" smtClean="0"/>
              <a:t>Contact details: Email – </a:t>
            </a:r>
            <a:r>
              <a:rPr lang="en-GB" sz="2000" b="1" dirty="0" smtClean="0">
                <a:hlinkClick r:id="rId2"/>
              </a:rPr>
              <a:t>alisonaird@me.com</a:t>
            </a:r>
            <a:r>
              <a:rPr lang="en-GB" sz="2000" b="1" dirty="0" smtClean="0"/>
              <a:t>                                                                                      or message me via meetup.com or twitter (@</a:t>
            </a:r>
            <a:r>
              <a:rPr lang="en-GB" sz="2000" b="1" dirty="0" err="1" smtClean="0"/>
              <a:t>amaird</a:t>
            </a:r>
            <a:r>
              <a:rPr lang="en-GB" sz="2000" b="1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GB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6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Follow-up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CC0066"/>
                </a:solidFill>
              </a:rPr>
              <a:t>Pi Zero W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4099" name="Picture 3" descr="C:\Users\aliso\Desktop\Raspberry Pi talk\pi-zero-w-box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2873791" cy="2080898"/>
          </a:xfrm>
          <a:prstGeom prst="rect">
            <a:avLst/>
          </a:prstGeom>
          <a:noFill/>
        </p:spPr>
      </p:pic>
      <p:pic>
        <p:nvPicPr>
          <p:cNvPr id="4100" name="Picture 4" descr="C:\Users\aliso\Desktop\Raspberry Pi talk\IMG_51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977360" y="2347240"/>
            <a:ext cx="4721290" cy="3227211"/>
          </a:xfrm>
          <a:prstGeom prst="rect">
            <a:avLst/>
          </a:prstGeom>
          <a:noFill/>
        </p:spPr>
      </p:pic>
      <p:pic>
        <p:nvPicPr>
          <p:cNvPr id="4101" name="Picture 5" descr="C:\Users\aliso\Desktop\Raspberry Pi talk\PiZero.jpg"/>
          <p:cNvPicPr>
            <a:picLocks noChangeAspect="1" noChangeArrowheads="1"/>
          </p:cNvPicPr>
          <p:nvPr/>
        </p:nvPicPr>
        <p:blipFill>
          <a:blip r:embed="rId4" cstate="print"/>
          <a:srcRect t="12837" b="7573"/>
          <a:stretch>
            <a:fillRect/>
          </a:stretch>
        </p:blipFill>
        <p:spPr bwMode="auto">
          <a:xfrm>
            <a:off x="381000" y="3962400"/>
            <a:ext cx="3962400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CC0066"/>
                </a:solidFill>
              </a:rPr>
              <a:t>Pi </a:t>
            </a:r>
            <a:r>
              <a:rPr lang="en-GB" b="1" dirty="0" smtClean="0">
                <a:solidFill>
                  <a:srgbClr val="CC0066"/>
                </a:solidFill>
              </a:rPr>
              <a:t>4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657600"/>
            <a:ext cx="7515225" cy="29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09600" y="1295400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Advantages:</a:t>
            </a:r>
            <a:endParaRPr lang="en-GB" b="1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smtClean="0"/>
              <a:t>Much faster than older Pi versions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Up to 4Gb RAM, 4K video, dual HDMI display</a:t>
            </a:r>
            <a:endParaRPr lang="en-GB" dirty="0" smtClean="0"/>
          </a:p>
          <a:p>
            <a:pPr>
              <a:buFont typeface="Arial" pitchFamily="34" charset="0"/>
              <a:buChar char="•"/>
            </a:pPr>
            <a:endParaRPr lang="en-GB" dirty="0" smtClean="0"/>
          </a:p>
          <a:p>
            <a:r>
              <a:rPr lang="en-GB" b="1" dirty="0" smtClean="0"/>
              <a:t>Disadvantages</a:t>
            </a:r>
            <a:r>
              <a:rPr lang="en-GB" b="1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smtClean="0"/>
              <a:t>More expensive (around £35 to £55 depending on RAM)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dirty="0" smtClean="0"/>
              <a:t>CPU runs very hot – need to install </a:t>
            </a:r>
            <a:r>
              <a:rPr lang="en-GB" dirty="0" err="1" smtClean="0"/>
              <a:t>heatsinks</a:t>
            </a:r>
            <a:r>
              <a:rPr lang="en-GB" dirty="0" smtClean="0"/>
              <a:t> and a fan, to keep it around 40oC</a:t>
            </a:r>
          </a:p>
          <a:p>
            <a:pPr>
              <a:buFont typeface="Arial" pitchFamily="34" charset="0"/>
              <a:buChar char="•"/>
            </a:pPr>
            <a:endParaRPr lang="en-GB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 smtClean="0">
                <a:solidFill>
                  <a:srgbClr val="CC0066"/>
                </a:solidFill>
              </a:rPr>
              <a:t>Raspbian</a:t>
            </a:r>
            <a:r>
              <a:rPr lang="en-GB" b="1" dirty="0" smtClean="0">
                <a:solidFill>
                  <a:srgbClr val="CC0066"/>
                </a:solidFill>
              </a:rPr>
              <a:t> </a:t>
            </a:r>
            <a:r>
              <a:rPr lang="en-GB" b="1" dirty="0" smtClean="0"/>
              <a:t>(</a:t>
            </a:r>
            <a:r>
              <a:rPr lang="en-GB" b="1" dirty="0" err="1" smtClean="0"/>
              <a:t>Debian</a:t>
            </a:r>
            <a:r>
              <a:rPr lang="en-GB" b="1" dirty="0" smtClean="0"/>
              <a:t> </a:t>
            </a:r>
            <a:r>
              <a:rPr lang="en-GB" b="1" dirty="0" err="1" smtClean="0"/>
              <a:t>linux</a:t>
            </a:r>
            <a:r>
              <a:rPr lang="en-GB" b="1" dirty="0" smtClean="0"/>
              <a:t> version)</a:t>
            </a:r>
            <a:endParaRPr lang="en-GB" b="1" dirty="0"/>
          </a:p>
        </p:txBody>
      </p:sp>
      <p:pic>
        <p:nvPicPr>
          <p:cNvPr id="15362" name="Picture 2" descr="Image result for raspbian microsd"/>
          <p:cNvPicPr>
            <a:picLocks noChangeAspect="1" noChangeArrowheads="1"/>
          </p:cNvPicPr>
          <p:nvPr/>
        </p:nvPicPr>
        <p:blipFill>
          <a:blip r:embed="rId2" cstate="print"/>
          <a:srcRect t="17500" b="22500"/>
          <a:stretch>
            <a:fillRect/>
          </a:stretch>
        </p:blipFill>
        <p:spPr bwMode="auto">
          <a:xfrm>
            <a:off x="990600" y="1447800"/>
            <a:ext cx="3048000" cy="1828800"/>
          </a:xfrm>
          <a:prstGeom prst="rect">
            <a:avLst/>
          </a:prstGeom>
          <a:noFill/>
        </p:spPr>
      </p:pic>
      <p:pic>
        <p:nvPicPr>
          <p:cNvPr id="15364" name="Picture 4" descr="Image result for raspbian microsd"/>
          <p:cNvPicPr>
            <a:picLocks noChangeAspect="1" noChangeArrowheads="1"/>
          </p:cNvPicPr>
          <p:nvPr/>
        </p:nvPicPr>
        <p:blipFill>
          <a:blip r:embed="rId3" cstate="print"/>
          <a:srcRect t="21099" b="21934"/>
          <a:stretch>
            <a:fillRect/>
          </a:stretch>
        </p:blipFill>
        <p:spPr bwMode="auto">
          <a:xfrm>
            <a:off x="4876800" y="1295400"/>
            <a:ext cx="3611562" cy="2057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29200" y="3429000"/>
            <a:ext cx="3733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Download “</a:t>
            </a:r>
            <a:r>
              <a:rPr lang="en-GB" sz="1400" dirty="0" err="1" smtClean="0"/>
              <a:t>Noobs</a:t>
            </a:r>
            <a:r>
              <a:rPr lang="en-GB" sz="1400" dirty="0" smtClean="0"/>
              <a:t>” installer (“New Out Of the Box”) and copy to SD card to install </a:t>
            </a:r>
            <a:r>
              <a:rPr lang="en-GB" sz="1400" dirty="0" err="1" smtClean="0"/>
              <a:t>Raspbian</a:t>
            </a:r>
            <a:r>
              <a:rPr lang="en-GB" sz="1400" dirty="0" smtClean="0"/>
              <a:t>. </a:t>
            </a:r>
          </a:p>
          <a:p>
            <a:r>
              <a:rPr lang="en-GB" sz="1400" dirty="0" smtClean="0"/>
              <a:t>Current version is 3.2.1 (30 Sept 2019)</a:t>
            </a:r>
          </a:p>
          <a:p>
            <a:endParaRPr lang="en-GB" sz="1400" dirty="0" smtClean="0"/>
          </a:p>
          <a:p>
            <a:r>
              <a:rPr lang="en-GB" sz="1400" dirty="0" smtClean="0"/>
              <a:t>Use “</a:t>
            </a:r>
            <a:r>
              <a:rPr lang="en-GB" sz="1400" dirty="0" err="1" smtClean="0"/>
              <a:t>Noobs</a:t>
            </a:r>
            <a:r>
              <a:rPr lang="en-GB" sz="1400" dirty="0" smtClean="0"/>
              <a:t> </a:t>
            </a:r>
            <a:r>
              <a:rPr lang="en-GB" sz="1400" dirty="0" err="1" smtClean="0"/>
              <a:t>Lite</a:t>
            </a:r>
            <a:r>
              <a:rPr lang="en-GB" sz="1400" dirty="0" smtClean="0"/>
              <a:t>” for network install (useful for a smaller SD card, e.g. 8Gb)</a:t>
            </a:r>
          </a:p>
          <a:p>
            <a:endParaRPr lang="en-GB" dirty="0" smtClean="0"/>
          </a:p>
          <a:p>
            <a:r>
              <a:rPr lang="en-GB" sz="1400" i="1" u="sng" dirty="0" smtClean="0">
                <a:solidFill>
                  <a:srgbClr val="00B0F0"/>
                </a:solidFill>
                <a:hlinkClick r:id="rId4"/>
              </a:rPr>
              <a:t>https://www.raspberrypi.org/downloads/noobs/</a:t>
            </a:r>
            <a:endParaRPr lang="en-GB" sz="1400" i="1" u="sng" dirty="0" smtClean="0">
              <a:solidFill>
                <a:srgbClr val="00B0F0"/>
              </a:solidFill>
            </a:endParaRPr>
          </a:p>
          <a:p>
            <a:endParaRPr lang="en-GB" i="1" u="sng" dirty="0" smtClean="0">
              <a:solidFill>
                <a:srgbClr val="00B0F0"/>
              </a:solidFill>
            </a:endParaRPr>
          </a:p>
          <a:p>
            <a:r>
              <a:rPr lang="en-GB" sz="1400" b="1" dirty="0" smtClean="0"/>
              <a:t>Alternatives to </a:t>
            </a:r>
            <a:r>
              <a:rPr lang="en-GB" sz="1400" b="1" dirty="0" err="1" smtClean="0"/>
              <a:t>Raspbian</a:t>
            </a:r>
            <a:r>
              <a:rPr lang="en-GB" sz="1400" b="1" dirty="0" smtClean="0"/>
              <a:t>: </a:t>
            </a:r>
          </a:p>
          <a:p>
            <a:pPr>
              <a:buFont typeface="Arial" pitchFamily="34" charset="0"/>
              <a:buChar char="•"/>
            </a:pPr>
            <a:r>
              <a:rPr lang="en-GB" sz="1400" dirty="0" smtClean="0"/>
              <a:t>  </a:t>
            </a:r>
            <a:r>
              <a:rPr lang="en-GB" sz="1400" dirty="0" err="1" smtClean="0"/>
              <a:t>Ubuntu</a:t>
            </a:r>
            <a:r>
              <a:rPr lang="en-GB" sz="1400" dirty="0" smtClean="0"/>
              <a:t> MATE (</a:t>
            </a:r>
            <a:r>
              <a:rPr lang="en-GB" sz="1400" dirty="0" err="1" smtClean="0"/>
              <a:t>Ubuntu</a:t>
            </a:r>
            <a:r>
              <a:rPr lang="en-GB" sz="1400" dirty="0" smtClean="0"/>
              <a:t> desktop)</a:t>
            </a:r>
          </a:p>
          <a:p>
            <a:pPr>
              <a:buFont typeface="Arial" pitchFamily="34" charset="0"/>
              <a:buChar char="•"/>
            </a:pPr>
            <a:r>
              <a:rPr lang="en-GB" sz="1400" dirty="0" smtClean="0"/>
              <a:t>  Windows 10 IOT Core</a:t>
            </a:r>
          </a:p>
          <a:p>
            <a:pPr>
              <a:buFont typeface="Arial" pitchFamily="34" charset="0"/>
              <a:buChar char="•"/>
            </a:pPr>
            <a:r>
              <a:rPr lang="en-GB" sz="1400" dirty="0" smtClean="0"/>
              <a:t>  </a:t>
            </a:r>
            <a:r>
              <a:rPr lang="en-GB" sz="1400" dirty="0" err="1" smtClean="0"/>
              <a:t>LibreELEC</a:t>
            </a:r>
            <a:r>
              <a:rPr lang="en-GB" sz="1400" dirty="0" smtClean="0"/>
              <a:t> (</a:t>
            </a:r>
            <a:r>
              <a:rPr lang="en-GB" sz="1400" dirty="0" err="1" smtClean="0"/>
              <a:t>Kodi</a:t>
            </a:r>
            <a:r>
              <a:rPr lang="en-GB" sz="1400" dirty="0" smtClean="0"/>
              <a:t> Media Centre) </a:t>
            </a:r>
          </a:p>
          <a:p>
            <a:pPr>
              <a:buFont typeface="Arial" pitchFamily="34" charset="0"/>
              <a:buChar char="•"/>
            </a:pPr>
            <a:r>
              <a:rPr lang="en-GB" sz="1400" dirty="0" smtClean="0"/>
              <a:t>  </a:t>
            </a:r>
            <a:r>
              <a:rPr lang="en-GB" sz="1400" dirty="0" err="1" smtClean="0"/>
              <a:t>emteria.OS</a:t>
            </a:r>
            <a:r>
              <a:rPr lang="en-GB" sz="1400" dirty="0" smtClean="0"/>
              <a:t> (Android installation)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66800" y="1524000"/>
            <a:ext cx="171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Format as FAT32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3429000"/>
            <a:ext cx="3759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Windows – need 3</a:t>
            </a:r>
            <a:r>
              <a:rPr lang="en-GB" sz="1400" baseline="30000" dirty="0" smtClean="0"/>
              <a:t>rd</a:t>
            </a:r>
            <a:r>
              <a:rPr lang="en-GB" sz="1400" dirty="0" smtClean="0"/>
              <a:t> party tool to format SD </a:t>
            </a:r>
          </a:p>
          <a:p>
            <a:r>
              <a:rPr lang="en-GB" sz="1400" dirty="0" smtClean="0"/>
              <a:t>card over 32Gb as FAT32</a:t>
            </a:r>
          </a:p>
          <a:p>
            <a:endParaRPr lang="en-GB" sz="1400" dirty="0" smtClean="0"/>
          </a:p>
          <a:p>
            <a:r>
              <a:rPr lang="en-GB" sz="1400" i="1" u="sng" dirty="0" smtClean="0">
                <a:solidFill>
                  <a:srgbClr val="00B0F0"/>
                </a:solidFill>
                <a:hlinkClick r:id="rId5"/>
              </a:rPr>
              <a:t>https://www.sdcard.org/downloads/formatter_4</a:t>
            </a:r>
            <a:endParaRPr lang="en-GB" sz="1400" i="1" u="sng" dirty="0" smtClean="0">
              <a:solidFill>
                <a:srgbClr val="00B0F0"/>
              </a:solidFill>
            </a:endParaRPr>
          </a:p>
          <a:p>
            <a:endParaRPr lang="en-GB" sz="1400" i="1" u="sng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Users\aliso\OneDrive\Pictures\Screenshots\2017-08-2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4475795"/>
            <a:ext cx="2743200" cy="20688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Re-installation to same SD card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743200"/>
            <a:ext cx="8458200" cy="3426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" y="12954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SD Card already has been used for </a:t>
            </a:r>
            <a:r>
              <a:rPr lang="en-GB" b="1" dirty="0" err="1" smtClean="0"/>
              <a:t>Raspbian</a:t>
            </a:r>
            <a:r>
              <a:rPr lang="en-GB" b="1" dirty="0" smtClean="0"/>
              <a:t>, but want to refresh to newest version: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Delete multiple partitions from SD card (e.g. with Windows Disk Management tool)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Create new single partition for entire card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 Format as FAT32 partition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err="1" smtClean="0">
                <a:solidFill>
                  <a:srgbClr val="CC0066"/>
                </a:solidFill>
              </a:rPr>
              <a:t>Raspbian</a:t>
            </a:r>
            <a:r>
              <a:rPr lang="en-GB" b="1" dirty="0" smtClean="0">
                <a:solidFill>
                  <a:srgbClr val="CC0066"/>
                </a:solidFill>
              </a:rPr>
              <a:t> Installation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1003" y="3429000"/>
            <a:ext cx="49972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71600"/>
            <a:ext cx="295197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8200" y="2590800"/>
            <a:ext cx="6629400" cy="457200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6934200" cy="5105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GB" b="1" dirty="0" smtClean="0"/>
              <a:t>Default user account: </a:t>
            </a:r>
          </a:p>
          <a:p>
            <a:pPr>
              <a:buNone/>
            </a:pPr>
            <a:r>
              <a:rPr lang="en-GB" dirty="0" smtClean="0"/>
              <a:t>	</a:t>
            </a:r>
            <a:r>
              <a:rPr lang="en-GB" b="1" dirty="0" smtClean="0">
                <a:solidFill>
                  <a:srgbClr val="CC0066"/>
                </a:solidFill>
              </a:rPr>
              <a:t>user: </a:t>
            </a:r>
            <a:r>
              <a:rPr lang="en-GB" b="1" i="1" dirty="0" smtClean="0"/>
              <a:t>pi</a:t>
            </a:r>
            <a:r>
              <a:rPr lang="en-GB" dirty="0" smtClean="0">
                <a:solidFill>
                  <a:srgbClr val="CC0066"/>
                </a:solidFill>
              </a:rPr>
              <a:t>  </a:t>
            </a:r>
            <a:r>
              <a:rPr lang="en-GB" b="1" dirty="0" smtClean="0">
                <a:solidFill>
                  <a:srgbClr val="CC0066"/>
                </a:solidFill>
              </a:rPr>
              <a:t>password: </a:t>
            </a:r>
            <a:r>
              <a:rPr lang="en-GB" b="1" i="1" dirty="0" smtClean="0"/>
              <a:t>raspberry</a:t>
            </a:r>
          </a:p>
          <a:p>
            <a:pPr>
              <a:buNone/>
            </a:pPr>
            <a:endParaRPr lang="en-GB" sz="1300" b="1" dirty="0" smtClean="0"/>
          </a:p>
          <a:p>
            <a:pPr>
              <a:buNone/>
            </a:pPr>
            <a:r>
              <a:rPr lang="en-GB" b="1" dirty="0" smtClean="0"/>
              <a:t>ESSENTIAL: change the default password</a:t>
            </a:r>
          </a:p>
          <a:p>
            <a:pPr lvl="1"/>
            <a:r>
              <a:rPr lang="en-GB" dirty="0" smtClean="0"/>
              <a:t>Login as pi user</a:t>
            </a:r>
          </a:p>
          <a:p>
            <a:pPr lvl="1"/>
            <a:r>
              <a:rPr lang="en-GB" dirty="0" smtClean="0"/>
              <a:t>Open a terminal window                                     and type: </a:t>
            </a:r>
            <a:r>
              <a:rPr lang="en-GB" dirty="0" err="1" smtClean="0"/>
              <a:t>passwd</a:t>
            </a:r>
            <a:endParaRPr lang="en-GB" dirty="0" smtClean="0"/>
          </a:p>
          <a:p>
            <a:pPr lvl="1"/>
            <a:r>
              <a:rPr lang="en-GB" dirty="0" smtClean="0"/>
              <a:t>Or use “Raspberry </a:t>
            </a:r>
            <a:r>
              <a:rPr lang="en-GB" dirty="0" smtClean="0"/>
              <a:t>Pi                                     </a:t>
            </a:r>
            <a:r>
              <a:rPr lang="en-GB" dirty="0" smtClean="0"/>
              <a:t>Configuration” utility                                            from “Preferences” in                                           the drop-down menu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CC0066"/>
                </a:solidFill>
              </a:rPr>
              <a:t>Basic Setup</a:t>
            </a:r>
            <a:endParaRPr lang="en-GB" b="1" dirty="0">
              <a:solidFill>
                <a:srgbClr val="CC006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3276600"/>
            <a:ext cx="332120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5619</TotalTime>
  <Words>1352</Words>
  <Application>Microsoft Office PowerPoint</Application>
  <PresentationFormat>On-screen Show (4:3)</PresentationFormat>
  <Paragraphs>287</Paragraphs>
  <Slides>34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Introduction to  Raspberry Pi</vt:lpstr>
      <vt:lpstr>Raspberry Pi versions:</vt:lpstr>
      <vt:lpstr>Slide 3</vt:lpstr>
      <vt:lpstr>Pi Zero W</vt:lpstr>
      <vt:lpstr>Pi 4</vt:lpstr>
      <vt:lpstr>Raspbian (Debian linux version)</vt:lpstr>
      <vt:lpstr>Re-installation to same SD card</vt:lpstr>
      <vt:lpstr>Raspbian Installation</vt:lpstr>
      <vt:lpstr>Basic Setup</vt:lpstr>
      <vt:lpstr>Slide 10</vt:lpstr>
      <vt:lpstr>Security</vt:lpstr>
      <vt:lpstr>Slide 12</vt:lpstr>
      <vt:lpstr>Slide 13</vt:lpstr>
      <vt:lpstr>Raspberry Pi alternatives</vt:lpstr>
      <vt:lpstr>Applications (no extra hardware)</vt:lpstr>
      <vt:lpstr>Amazon Alexa Speaker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Raspberry Pi</dc:title>
  <dc:creator>Alison Aird</dc:creator>
  <cp:lastModifiedBy>Alison Aird</cp:lastModifiedBy>
  <cp:revision>226</cp:revision>
  <dcterms:created xsi:type="dcterms:W3CDTF">2006-08-16T00:00:00Z</dcterms:created>
  <dcterms:modified xsi:type="dcterms:W3CDTF">2020-02-04T03:01:58Z</dcterms:modified>
</cp:coreProperties>
</file>